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7"/>
  </p:notesMasterIdLst>
  <p:sldIdLst>
    <p:sldId id="665" r:id="rId4"/>
    <p:sldId id="373" r:id="rId5"/>
    <p:sldId id="291" r:id="rId6"/>
    <p:sldId id="402" r:id="rId7"/>
    <p:sldId id="404" r:id="rId8"/>
    <p:sldId id="399" r:id="rId9"/>
    <p:sldId id="608" r:id="rId10"/>
    <p:sldId id="371" r:id="rId11"/>
    <p:sldId id="666" r:id="rId12"/>
    <p:sldId id="377" r:id="rId13"/>
    <p:sldId id="656" r:id="rId14"/>
    <p:sldId id="296" r:id="rId15"/>
    <p:sldId id="401" r:id="rId16"/>
    <p:sldId id="394" r:id="rId17"/>
    <p:sldId id="664" r:id="rId18"/>
    <p:sldId id="660" r:id="rId19"/>
    <p:sldId id="659" r:id="rId20"/>
    <p:sldId id="657" r:id="rId21"/>
    <p:sldId id="662" r:id="rId22"/>
    <p:sldId id="658" r:id="rId23"/>
    <p:sldId id="661" r:id="rId24"/>
    <p:sldId id="663" r:id="rId25"/>
    <p:sldId id="38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8" autoAdjust="0"/>
    <p:restoredTop sz="70310" autoAdjust="0"/>
  </p:normalViewPr>
  <p:slideViewPr>
    <p:cSldViewPr snapToGrid="0">
      <p:cViewPr varScale="1">
        <p:scale>
          <a:sx n="53" d="100"/>
          <a:sy n="53" d="100"/>
        </p:scale>
        <p:origin x="666"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B3ACE-045B-44FF-A41F-8E698DBAB052}"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A31301-53C5-44E1-BEBA-C9498A6E0DF3}" type="slidenum">
              <a:rPr lang="en-US" smtClean="0"/>
              <a:t>‹#›</a:t>
            </a:fld>
            <a:endParaRPr lang="en-US"/>
          </a:p>
        </p:txBody>
      </p:sp>
    </p:spTree>
    <p:extLst>
      <p:ext uri="{BB962C8B-B14F-4D97-AF65-F5344CB8AC3E}">
        <p14:creationId xmlns:p14="http://schemas.microsoft.com/office/powerpoint/2010/main" val="2754908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a:t>
            </a:r>
          </a:p>
        </p:txBody>
      </p:sp>
      <p:sp>
        <p:nvSpPr>
          <p:cNvPr id="4" name="Slide Number Placeholder 3"/>
          <p:cNvSpPr>
            <a:spLocks noGrp="1"/>
          </p:cNvSpPr>
          <p:nvPr>
            <p:ph type="sldNum" sz="quarter" idx="10"/>
          </p:nvPr>
        </p:nvSpPr>
        <p:spPr/>
        <p:txBody>
          <a:bodyPr/>
          <a:lstStyle/>
          <a:p>
            <a:pPr marL="0" marR="0" lvl="0" indent="0" algn="r" defTabSz="465138" rtl="0" eaLnBrk="1" fontAlgn="base" latinLnBrk="0" hangingPunct="1">
              <a:lnSpc>
                <a:spcPct val="100000"/>
              </a:lnSpc>
              <a:spcBef>
                <a:spcPct val="0"/>
              </a:spcBef>
              <a:spcAft>
                <a:spcPct val="0"/>
              </a:spcAft>
              <a:buClrTx/>
              <a:buSzTx/>
              <a:buFontTx/>
              <a:buNone/>
              <a:tabLst/>
              <a:defRPr/>
            </a:pPr>
            <a:fld id="{08F103F8-833B-4FBE-8AC0-93CD776E169B}" type="slidenum">
              <a:rPr kumimoji="0" lang="en-US" sz="1200" b="0" i="0" u="none" strike="noStrike" kern="1200" cap="none" spc="0" normalizeH="0" baseline="0" noProof="0" smtClean="0">
                <a:ln>
                  <a:noFill/>
                </a:ln>
                <a:solidFill>
                  <a:prstClr val="black"/>
                </a:solidFill>
                <a:effectLst/>
                <a:uLnTx/>
                <a:uFillTx/>
                <a:latin typeface="Calisto MT" pitchFamily="18" charset="0"/>
                <a:ea typeface="ＭＳ Ｐゴシック" pitchFamily="-107" charset="-128"/>
                <a:cs typeface="+mn-cs"/>
              </a:rPr>
              <a:pPr marL="0" marR="0" lvl="0" indent="0" algn="r" defTabSz="465138"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sto MT" pitchFamily="18" charset="0"/>
              <a:ea typeface="ＭＳ Ｐゴシック" pitchFamily="-107" charset="-128"/>
              <a:cs typeface="+mn-cs"/>
            </a:endParaRPr>
          </a:p>
        </p:txBody>
      </p:sp>
    </p:spTree>
    <p:extLst>
      <p:ext uri="{BB962C8B-B14F-4D97-AF65-F5344CB8AC3E}">
        <p14:creationId xmlns:p14="http://schemas.microsoft.com/office/powerpoint/2010/main" val="109922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1572877B-2948-449A-AB24-3E0470CA9DD0}"/>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23F4F69B-8A10-4DF2-ADF0-9E9292BF16AB}"/>
              </a:ext>
            </a:extLst>
          </p:cNvPr>
          <p:cNvSpPr>
            <a:spLocks noGrp="1"/>
          </p:cNvSpPr>
          <p:nvPr>
            <p:ph type="body" idx="1"/>
          </p:nvPr>
        </p:nvSpPr>
        <p:spPr>
          <a:noFill/>
        </p:spPr>
        <p:txBody>
          <a:bodyPr/>
          <a:lstStyle/>
          <a:p>
            <a:r>
              <a:rPr lang="en-US" altLang="en-US" dirty="0">
                <a:ea typeface="ＭＳ Ｐゴシック" panose="020B0600070205080204" pitchFamily="34" charset="-128"/>
              </a:rPr>
              <a:t>So how do you restore floodplains to maximize their functions and benefits?</a:t>
            </a:r>
          </a:p>
          <a:p>
            <a:r>
              <a:rPr lang="en-US" altLang="en-US" dirty="0">
                <a:ea typeface="ＭＳ Ｐゴシック" panose="020B0600070205080204" pitchFamily="34" charset="-128"/>
              </a:rPr>
              <a:t>From a river process perspective, you have to address these four attributes:</a:t>
            </a:r>
          </a:p>
          <a:p>
            <a:r>
              <a:rPr lang="en-US" altLang="en-US" dirty="0">
                <a:ea typeface="ＭＳ Ｐゴシック" panose="020B0600070205080204" pitchFamily="34" charset="-128"/>
              </a:rPr>
              <a:t>Connectivity- the water needs to be able to get onto the floodplain</a:t>
            </a:r>
          </a:p>
          <a:p>
            <a:r>
              <a:rPr lang="en-US" altLang="en-US" dirty="0">
                <a:ea typeface="ＭＳ Ｐゴシック" panose="020B0600070205080204" pitchFamily="34" charset="-128"/>
              </a:rPr>
              <a:t>Variable Flow- flows should be variable in timing, depth, and duration- important for species</a:t>
            </a:r>
          </a:p>
          <a:p>
            <a:r>
              <a:rPr lang="en-US" altLang="en-US" dirty="0" err="1">
                <a:ea typeface="ＭＳ Ｐゴシック" panose="020B0600070205080204" pitchFamily="34" charset="-128"/>
              </a:rPr>
              <a:t>Spacial</a:t>
            </a:r>
            <a:r>
              <a:rPr lang="en-US" altLang="en-US" dirty="0">
                <a:ea typeface="ＭＳ Ｐゴシック" panose="020B0600070205080204" pitchFamily="34" charset="-128"/>
              </a:rPr>
              <a:t> Scale- big enough to have benefits</a:t>
            </a:r>
          </a:p>
          <a:p>
            <a:r>
              <a:rPr lang="en-US" altLang="en-US" dirty="0">
                <a:ea typeface="ＭＳ Ｐゴシック" panose="020B0600070205080204" pitchFamily="34" charset="-128"/>
              </a:rPr>
              <a:t>Habitat and Structural Diversity- appropriate diversity on the landscape, side channels, wetlands, vegetation, etc.</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199684" name="Slide Number Placeholder 3">
            <a:extLst>
              <a:ext uri="{FF2B5EF4-FFF2-40B4-BE49-F238E27FC236}">
                <a16:creationId xmlns:a16="http://schemas.microsoft.com/office/drawing/2014/main" id="{43C44634-AB7E-4AE2-B9DA-10411390DC88}"/>
              </a:ext>
            </a:extLst>
          </p:cNvPr>
          <p:cNvSpPr>
            <a:spLocks noGrp="1"/>
          </p:cNvSpPr>
          <p:nvPr>
            <p:ph type="sldNum" sz="quarter" idx="5"/>
          </p:nvPr>
        </p:nvSpPr>
        <p:spPr>
          <a:noFill/>
        </p:spPr>
        <p:txBody>
          <a:bodyPr/>
          <a:lstStyle>
            <a:lvl1pPr defTabSz="4651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7713" indent="-287338" defTabSz="4651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0938" indent="-230188" defTabSz="4651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11313" indent="-230188" defTabSz="4651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73275" indent="-230188" defTabSz="4651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30475" indent="-230188"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87675" indent="-230188"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44875" indent="-230188"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02075" indent="-230188"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65138" rtl="0" eaLnBrk="1" fontAlgn="base" latinLnBrk="0" hangingPunct="1">
              <a:lnSpc>
                <a:spcPct val="100000"/>
              </a:lnSpc>
              <a:spcBef>
                <a:spcPct val="0"/>
              </a:spcBef>
              <a:spcAft>
                <a:spcPct val="0"/>
              </a:spcAft>
              <a:buClrTx/>
              <a:buSzTx/>
              <a:buFontTx/>
              <a:buNone/>
              <a:tabLst/>
              <a:defRPr/>
            </a:pPr>
            <a:fld id="{63E3190A-E101-4ECC-887D-2A16FA93F2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465138"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409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Every project is unique and the specific actions that go into it are varied according to the needs and the specific benefits that you’re trying to achieve. </a:t>
            </a:r>
          </a:p>
          <a:p>
            <a:pPr marL="171450" indent="-171450">
              <a:buFontTx/>
              <a:buChar char="-"/>
            </a:pPr>
            <a:r>
              <a:rPr lang="en-US" dirty="0"/>
              <a:t>If we’re dealing with leveed floodplains, a key component would be to alter by removing it, breaching, setback, or if necessary a water control structure in order to allow water to get back onto the floodplain.</a:t>
            </a:r>
          </a:p>
          <a:p>
            <a:pPr marL="171450" indent="-171450">
              <a:buFontTx/>
              <a:buChar char="-"/>
            </a:pPr>
            <a:r>
              <a:rPr lang="en-US" dirty="0"/>
              <a:t>The photos show two examples of levee alterations- first is a levee in </a:t>
            </a:r>
            <a:r>
              <a:rPr lang="en-US" dirty="0" err="1"/>
              <a:t>iowa</a:t>
            </a:r>
            <a:r>
              <a:rPr lang="en-US" dirty="0"/>
              <a:t> that breached during a flood. The land behind was acquired and the levee left unrepaired to naturally erode over time.- Maquoketa</a:t>
            </a:r>
          </a:p>
          <a:p>
            <a:pPr marL="171450" indent="-171450">
              <a:buFontTx/>
              <a:buChar char="-"/>
            </a:pPr>
            <a:r>
              <a:rPr lang="en-US" dirty="0"/>
              <a:t>The second is a levee setback, where the old levee close to the river was removed and reconstructed further from the river.</a:t>
            </a:r>
          </a:p>
          <a:p>
            <a:r>
              <a:rPr lang="en-US" dirty="0"/>
              <a:t>- If a floodplain is already connected, but it’s been in agriculture for decades, it might require some earth moving and planting to restore diverse land features- side channels, wetlands, and so on. </a:t>
            </a:r>
          </a:p>
          <a:p>
            <a:endParaRPr lang="en-US" dirty="0"/>
          </a:p>
        </p:txBody>
      </p:sp>
      <p:sp>
        <p:nvSpPr>
          <p:cNvPr id="4" name="Slide Number Placeholder 3"/>
          <p:cNvSpPr>
            <a:spLocks noGrp="1"/>
          </p:cNvSpPr>
          <p:nvPr>
            <p:ph type="sldNum" sz="quarter" idx="10"/>
          </p:nvPr>
        </p:nvSpPr>
        <p:spPr/>
        <p:txBody>
          <a:bodyPr/>
          <a:lstStyle/>
          <a:p>
            <a:pPr>
              <a:defRPr/>
            </a:pPr>
            <a:fld id="{FDDD4504-948C-4225-A53F-0A563B5D1E70}" type="slidenum">
              <a:rPr lang="en-US" smtClean="0"/>
              <a:pPr>
                <a:defRPr/>
              </a:pPr>
              <a:t>11</a:t>
            </a:fld>
            <a:endParaRPr lang="en-US"/>
          </a:p>
        </p:txBody>
      </p:sp>
    </p:spTree>
    <p:extLst>
      <p:ext uri="{BB962C8B-B14F-4D97-AF65-F5344CB8AC3E}">
        <p14:creationId xmlns:p14="http://schemas.microsoft.com/office/powerpoint/2010/main" val="132448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scale it up and talk about a couple of successful basin and state level strategies.</a:t>
            </a:r>
          </a:p>
          <a:p>
            <a:r>
              <a:rPr lang="en-US" dirty="0"/>
              <a:t>First, the Central Valley of California. </a:t>
            </a:r>
          </a:p>
          <a:p>
            <a:r>
              <a:rPr lang="en-US" dirty="0"/>
              <a:t>Very different ecosystem from the Midwest- but also a region where they’ve lost significant historical wetlands due to landscape changes and conversion to agriculture- &lt;5% left</a:t>
            </a:r>
          </a:p>
          <a:p>
            <a:r>
              <a:rPr lang="en-US" dirty="0"/>
              <a:t>Huge flood threats with 1 million people and $70Billion in development protected by aging, structural system. </a:t>
            </a:r>
          </a:p>
          <a:p>
            <a:r>
              <a:rPr lang="en-US" dirty="0"/>
              <a:t>A huge demand for restoration due to impacts to endangered species. </a:t>
            </a:r>
          </a:p>
          <a:p>
            <a:r>
              <a:rPr lang="en-US" dirty="0"/>
              <a:t>Very long story short- in 2018 they adopted a regional flood plan focused on “multi-benefit projects” like flood bypasses, floodplain reconnection that will give rivers more room to spread out during floods, while restoring critical habitat for endangered species.</a:t>
            </a:r>
          </a:p>
          <a:p>
            <a:r>
              <a:rPr lang="en-US" dirty="0"/>
              <a:t>The image is Fremont Weir on the Yolo Bypass- it’s going to be notched to allow water to access the floodplain every year or two </a:t>
            </a:r>
          </a:p>
          <a:p>
            <a:endParaRPr lang="en-US" dirty="0"/>
          </a:p>
          <a:p>
            <a:endParaRPr lang="en-US" dirty="0"/>
          </a:p>
        </p:txBody>
      </p:sp>
      <p:sp>
        <p:nvSpPr>
          <p:cNvPr id="4" name="Slide Number Placeholder 3"/>
          <p:cNvSpPr>
            <a:spLocks noGrp="1"/>
          </p:cNvSpPr>
          <p:nvPr>
            <p:ph type="sldNum" sz="quarter" idx="10"/>
          </p:nvPr>
        </p:nvSpPr>
        <p:spPr/>
        <p:txBody>
          <a:bodyPr/>
          <a:lstStyle/>
          <a:p>
            <a:fld id="{82A31301-53C5-44E1-BEBA-C9498A6E0DF3}" type="slidenum">
              <a:rPr lang="en-US" smtClean="0"/>
              <a:t>12</a:t>
            </a:fld>
            <a:endParaRPr lang="en-US"/>
          </a:p>
        </p:txBody>
      </p:sp>
    </p:spTree>
    <p:extLst>
      <p:ext uri="{BB962C8B-B14F-4D97-AF65-F5344CB8AC3E}">
        <p14:creationId xmlns:p14="http://schemas.microsoft.com/office/powerpoint/2010/main" val="3605528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state that’s adopted the Multi-benefit approach is Washington</a:t>
            </a:r>
          </a:p>
          <a:p>
            <a:r>
              <a:rPr lang="en-US" dirty="0"/>
              <a:t>They have a state grant program called Floodplains By Design</a:t>
            </a:r>
          </a:p>
          <a:p>
            <a:r>
              <a:rPr lang="en-US" dirty="0"/>
              <a:t>Local communities can apply for funding, but projects have to achieve multiple benefits- flood risk reduction and habitat restoration.</a:t>
            </a:r>
          </a:p>
          <a:p>
            <a:r>
              <a:rPr lang="en-US" dirty="0"/>
              <a:t>You can’t skimp and just plant some trees, you need real habitat restoration. </a:t>
            </a:r>
          </a:p>
          <a:p>
            <a:endParaRPr lang="en-US" dirty="0"/>
          </a:p>
        </p:txBody>
      </p:sp>
      <p:sp>
        <p:nvSpPr>
          <p:cNvPr id="4" name="Slide Number Placeholder 3"/>
          <p:cNvSpPr>
            <a:spLocks noGrp="1"/>
          </p:cNvSpPr>
          <p:nvPr>
            <p:ph type="sldNum" sz="quarter" idx="10"/>
          </p:nvPr>
        </p:nvSpPr>
        <p:spPr/>
        <p:txBody>
          <a:bodyPr/>
          <a:lstStyle/>
          <a:p>
            <a:fld id="{82A31301-53C5-44E1-BEBA-C9498A6E0DF3}" type="slidenum">
              <a:rPr lang="en-US" smtClean="0"/>
              <a:t>13</a:t>
            </a:fld>
            <a:endParaRPr lang="en-US"/>
          </a:p>
        </p:txBody>
      </p:sp>
    </p:spTree>
    <p:extLst>
      <p:ext uri="{BB962C8B-B14F-4D97-AF65-F5344CB8AC3E}">
        <p14:creationId xmlns:p14="http://schemas.microsoft.com/office/powerpoint/2010/main" val="2803555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different approach in Vermont, which is the gold star in terms of state agency river management in my book.</a:t>
            </a:r>
          </a:p>
          <a:p>
            <a:r>
              <a:rPr lang="en-US" dirty="0"/>
              <a:t>Their Rivers Program goes beyond just planning for multiple benefits and manages their rivers based on river function.</a:t>
            </a:r>
          </a:p>
          <a:p>
            <a:r>
              <a:rPr lang="en-US" dirty="0"/>
              <a:t>River stability- whether they are meandering, eroding or depositing sediment, </a:t>
            </a:r>
            <a:r>
              <a:rPr lang="en-US" dirty="0" err="1"/>
              <a:t>etc</a:t>
            </a:r>
            <a:r>
              <a:rPr lang="en-US" dirty="0"/>
              <a:t>- depends on the balance between sediment, water quantity, energy, slope. </a:t>
            </a:r>
          </a:p>
          <a:p>
            <a:r>
              <a:rPr lang="en-US" dirty="0"/>
              <a:t>They realized that after centuries of channelizing streams, their rivers were severely incised and eroding their banks, putting many houses that were technically out of the floodplain, at risk of literally falling into their streams and rivers.</a:t>
            </a:r>
          </a:p>
          <a:p>
            <a:r>
              <a:rPr lang="en-US" dirty="0"/>
              <a:t>So they started mapping river corridors- where the river wants to go.</a:t>
            </a:r>
          </a:p>
          <a:p>
            <a:r>
              <a:rPr lang="en-US" dirty="0"/>
              <a:t>And focused floodplain protection and restoration within the corridor, because that would allow the river space to move within the channel and find equilibrium and create functional floodplains.</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82A31301-53C5-44E1-BEBA-C9498A6E0DF3}" type="slidenum">
              <a:rPr lang="en-US" smtClean="0"/>
              <a:t>14</a:t>
            </a:fld>
            <a:endParaRPr lang="en-US"/>
          </a:p>
        </p:txBody>
      </p:sp>
    </p:spTree>
    <p:extLst>
      <p:ext uri="{BB962C8B-B14F-4D97-AF65-F5344CB8AC3E}">
        <p14:creationId xmlns:p14="http://schemas.microsoft.com/office/powerpoint/2010/main" val="282786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scale up a little higher and look at some of the national level policy trends and new tools for FPR</a:t>
            </a:r>
          </a:p>
        </p:txBody>
      </p:sp>
      <p:sp>
        <p:nvSpPr>
          <p:cNvPr id="4" name="Slide Number Placeholder 3"/>
          <p:cNvSpPr>
            <a:spLocks noGrp="1"/>
          </p:cNvSpPr>
          <p:nvPr>
            <p:ph type="sldNum" sz="quarter" idx="10"/>
          </p:nvPr>
        </p:nvSpPr>
        <p:spPr/>
        <p:txBody>
          <a:bodyPr/>
          <a:lstStyle/>
          <a:p>
            <a:pPr marL="0" marR="0" lvl="0" indent="0" algn="r" defTabSz="465138" rtl="0" eaLnBrk="1" fontAlgn="base" latinLnBrk="0" hangingPunct="1">
              <a:lnSpc>
                <a:spcPct val="100000"/>
              </a:lnSpc>
              <a:spcBef>
                <a:spcPct val="0"/>
              </a:spcBef>
              <a:spcAft>
                <a:spcPct val="0"/>
              </a:spcAft>
              <a:buClrTx/>
              <a:buSzTx/>
              <a:buFontTx/>
              <a:buNone/>
              <a:tabLst/>
              <a:defRPr/>
            </a:pPr>
            <a:fld id="{08F103F8-833B-4FBE-8AC0-93CD776E169B}" type="slidenum">
              <a:rPr kumimoji="0" lang="en-US" sz="1200" b="0" i="0" u="none" strike="noStrike" kern="1200" cap="none" spc="0" normalizeH="0" baseline="0" noProof="0" smtClean="0">
                <a:ln>
                  <a:noFill/>
                </a:ln>
                <a:solidFill>
                  <a:prstClr val="black"/>
                </a:solidFill>
                <a:effectLst/>
                <a:uLnTx/>
                <a:uFillTx/>
                <a:latin typeface="Calisto MT" pitchFamily="18" charset="0"/>
                <a:ea typeface="ＭＳ Ｐゴシック" pitchFamily="-107" charset="-128"/>
                <a:cs typeface="+mn-cs"/>
              </a:rPr>
              <a:pPr marL="0" marR="0" lvl="0" indent="0" algn="r" defTabSz="465138"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sto MT" pitchFamily="18" charset="0"/>
              <a:ea typeface="ＭＳ Ｐゴシック" pitchFamily="-107" charset="-128"/>
              <a:cs typeface="+mn-cs"/>
            </a:endParaRPr>
          </a:p>
        </p:txBody>
      </p:sp>
    </p:spTree>
    <p:extLst>
      <p:ext uri="{BB962C8B-B14F-4D97-AF65-F5344CB8AC3E}">
        <p14:creationId xmlns:p14="http://schemas.microsoft.com/office/powerpoint/2010/main" val="3076855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788020A3-E011-4904-84C7-C479FFBDEB42}"/>
              </a:ext>
            </a:extLst>
          </p:cNvPr>
          <p:cNvSpPr>
            <a:spLocks noGrp="1" noRot="1" noChangeAspect="1" noTextEdit="1"/>
          </p:cNvSpPr>
          <p:nvPr>
            <p:ph type="sldImg"/>
          </p:nvPr>
        </p:nvSpPr>
        <p:spPr>
          <a:ln/>
        </p:spPr>
      </p:sp>
      <p:sp>
        <p:nvSpPr>
          <p:cNvPr id="132099" name="Notes Placeholder 2">
            <a:extLst>
              <a:ext uri="{FF2B5EF4-FFF2-40B4-BE49-F238E27FC236}">
                <a16:creationId xmlns:a16="http://schemas.microsoft.com/office/drawing/2014/main" id="{5FD197E8-FC25-45FD-91FA-B75D857FCB46}"/>
              </a:ext>
            </a:extLst>
          </p:cNvPr>
          <p:cNvSpPr>
            <a:spLocks noGrp="1"/>
          </p:cNvSpPr>
          <p:nvPr>
            <p:ph type="body" idx="1"/>
          </p:nvPr>
        </p:nvSpPr>
        <p:spPr>
          <a:noFill/>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Congress just passed a WRDA bill.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Bill that makes policy change for the Army corps and authorizes projects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We were thrilled to see this provision in the bill.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Strong language requiring the Corps to consider natural infrastructure alternatives for every flood risk management feasibility study.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There was similar language in 2016 bill, but wasn’t as strong and it specified “coastal areas”.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ea typeface="ＭＳ Ｐゴシック" panose="020B0600070205080204" pitchFamily="34" charset="-128"/>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ea typeface="ＭＳ Ｐゴシック" panose="020B0600070205080204" pitchFamily="34" charset="-128"/>
            </a:endParaRPr>
          </a:p>
        </p:txBody>
      </p:sp>
      <p:sp>
        <p:nvSpPr>
          <p:cNvPr id="132100" name="Slide Number Placeholder 3">
            <a:extLst>
              <a:ext uri="{FF2B5EF4-FFF2-40B4-BE49-F238E27FC236}">
                <a16:creationId xmlns:a16="http://schemas.microsoft.com/office/drawing/2014/main" id="{C6A7C0DB-90A7-44DD-A470-995E9B2CBB64}"/>
              </a:ext>
            </a:extLst>
          </p:cNvPr>
          <p:cNvSpPr>
            <a:spLocks noGrp="1"/>
          </p:cNvSpPr>
          <p:nvPr>
            <p:ph type="sldNum" sz="quarter" idx="5"/>
          </p:nvPr>
        </p:nvSpPr>
        <p:spPr>
          <a:noFill/>
        </p:spPr>
        <p:txBody>
          <a:bodyPr/>
          <a:lstStyle>
            <a:lvl1pPr defTabSz="465138" eaLnBrk="0" hangingPunct="0">
              <a:defRPr b="1">
                <a:solidFill>
                  <a:schemeClr val="tx1"/>
                </a:solidFill>
                <a:latin typeface="Arial" panose="020B0604020202020204" pitchFamily="34" charset="0"/>
                <a:ea typeface="ＭＳ Ｐゴシック" panose="020B0600070205080204" pitchFamily="34" charset="-128"/>
              </a:defRPr>
            </a:lvl1pPr>
            <a:lvl2pPr marL="742950" indent="-285750" defTabSz="465138" eaLnBrk="0" hangingPunct="0">
              <a:defRPr b="1">
                <a:solidFill>
                  <a:schemeClr val="tx1"/>
                </a:solidFill>
                <a:latin typeface="Arial" panose="020B0604020202020204" pitchFamily="34" charset="0"/>
                <a:ea typeface="ＭＳ Ｐゴシック" panose="020B0600070205080204" pitchFamily="34" charset="-128"/>
              </a:defRPr>
            </a:lvl2pPr>
            <a:lvl3pPr marL="1143000" indent="-228600" defTabSz="465138" eaLnBrk="0" hangingPunct="0">
              <a:defRPr b="1">
                <a:solidFill>
                  <a:schemeClr val="tx1"/>
                </a:solidFill>
                <a:latin typeface="Arial" panose="020B0604020202020204" pitchFamily="34" charset="0"/>
                <a:ea typeface="ＭＳ Ｐゴシック" panose="020B0600070205080204" pitchFamily="34" charset="-128"/>
              </a:defRPr>
            </a:lvl3pPr>
            <a:lvl4pPr marL="1600200" indent="-228600" defTabSz="465138" eaLnBrk="0" hangingPunct="0">
              <a:defRPr b="1">
                <a:solidFill>
                  <a:schemeClr val="tx1"/>
                </a:solidFill>
                <a:latin typeface="Arial" panose="020B0604020202020204" pitchFamily="34" charset="0"/>
                <a:ea typeface="ＭＳ Ｐゴシック" panose="020B0600070205080204" pitchFamily="34" charset="-128"/>
              </a:defRPr>
            </a:lvl4pPr>
            <a:lvl5pPr marL="2057400" indent="-228600" defTabSz="465138" eaLnBrk="0" hangingPunct="0">
              <a:defRPr b="1">
                <a:solidFill>
                  <a:schemeClr val="tx1"/>
                </a:solidFill>
                <a:latin typeface="Arial" panose="020B0604020202020204" pitchFamily="34" charset="0"/>
                <a:ea typeface="ＭＳ Ｐゴシック" panose="020B0600070205080204" pitchFamily="34" charset="-128"/>
              </a:defRPr>
            </a:lvl5pPr>
            <a:lvl6pPr marL="2514600" indent="-228600" defTabSz="465138"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65138"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65138"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65138"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r" defTabSz="465138" rtl="0" eaLnBrk="1" fontAlgn="base" latinLnBrk="0" hangingPunct="1">
              <a:lnSpc>
                <a:spcPct val="100000"/>
              </a:lnSpc>
              <a:spcBef>
                <a:spcPct val="0"/>
              </a:spcBef>
              <a:spcAft>
                <a:spcPct val="0"/>
              </a:spcAft>
              <a:buClrTx/>
              <a:buSzTx/>
              <a:buFontTx/>
              <a:buNone/>
              <a:tabLst/>
              <a:defRPr/>
            </a:pPr>
            <a:fld id="{92C0E802-7A78-4E9C-B466-510BF86C18B6}" type="slidenum">
              <a:rPr kumimoji="0" lang="en-US" altLang="en-US" sz="1200" b="0" i="0" u="none" strike="noStrike" kern="1200" cap="none" spc="0" normalizeH="0" baseline="0" noProof="0">
                <a:ln>
                  <a:noFill/>
                </a:ln>
                <a:solidFill>
                  <a:srgbClr val="000000"/>
                </a:solidFill>
                <a:effectLst/>
                <a:uLnTx/>
                <a:uFillTx/>
                <a:latin typeface="Calisto MT" panose="02040603050505030304" pitchFamily="18" charset="0"/>
                <a:ea typeface="ＭＳ Ｐゴシック" panose="020B0600070205080204" pitchFamily="34" charset="-128"/>
                <a:cs typeface="+mn-cs"/>
              </a:rPr>
              <a:pPr marL="0" marR="0" lvl="0" indent="0" algn="r" defTabSz="465138"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sto MT" panose="0204060305050503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317053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Corps, to their credit, is already making progress on this front.</a:t>
            </a:r>
          </a:p>
          <a:p>
            <a:r>
              <a:rPr lang="en-US" dirty="0"/>
              <a:t>One example- they’re working on a big project to create international guidelines for natural and nature-based features for flood risk management.</a:t>
            </a:r>
          </a:p>
          <a:p>
            <a:r>
              <a:rPr lang="en-US" dirty="0"/>
              <a:t>The Corps has really increased the focus on </a:t>
            </a:r>
            <a:r>
              <a:rPr lang="en-US" dirty="0" err="1"/>
              <a:t>nnbf</a:t>
            </a:r>
            <a:r>
              <a:rPr lang="en-US" dirty="0"/>
              <a:t> since Hurricane Sandy- especially on the coasts. </a:t>
            </a:r>
          </a:p>
          <a:p>
            <a:r>
              <a:rPr lang="en-US" dirty="0"/>
              <a:t>Happy rivers are being addressed</a:t>
            </a:r>
          </a:p>
          <a:p>
            <a:r>
              <a:rPr lang="en-US" dirty="0"/>
              <a:t>Looking forward to these policy changes and guidelines trickling down to project level</a:t>
            </a:r>
          </a:p>
        </p:txBody>
      </p:sp>
      <p:sp>
        <p:nvSpPr>
          <p:cNvPr id="4" name="Slide Number Placeholder 3"/>
          <p:cNvSpPr>
            <a:spLocks noGrp="1"/>
          </p:cNvSpPr>
          <p:nvPr>
            <p:ph type="sldNum" sz="quarter" idx="10"/>
          </p:nvPr>
        </p:nvSpPr>
        <p:spPr/>
        <p:txBody>
          <a:bodyPr/>
          <a:lstStyle/>
          <a:p>
            <a:fld id="{82A31301-53C5-44E1-BEBA-C9498A6E0DF3}" type="slidenum">
              <a:rPr lang="en-US" smtClean="0"/>
              <a:t>17</a:t>
            </a:fld>
            <a:endParaRPr lang="en-US"/>
          </a:p>
        </p:txBody>
      </p:sp>
    </p:spTree>
    <p:extLst>
      <p:ext uri="{BB962C8B-B14F-4D97-AF65-F5344CB8AC3E}">
        <p14:creationId xmlns:p14="http://schemas.microsoft.com/office/powerpoint/2010/main" val="1216504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also trends in the right direction when it comes to incorporating floodplain benefits into hazard mitigation plans.</a:t>
            </a:r>
          </a:p>
          <a:p>
            <a:r>
              <a:rPr lang="en-US" dirty="0"/>
              <a:t>For anyone not familiar- FEMA requires states to develop hazard mitigation plans to be eligible for mitigation money after disasters are declared.</a:t>
            </a:r>
          </a:p>
          <a:p>
            <a:r>
              <a:rPr lang="en-US" dirty="0"/>
              <a:t>The EPA is starting to help communities integrate green </a:t>
            </a:r>
            <a:r>
              <a:rPr lang="en-US" dirty="0" err="1"/>
              <a:t>stormwater</a:t>
            </a:r>
            <a:r>
              <a:rPr lang="en-US" dirty="0"/>
              <a:t> infrastructure into hazard mitigation plans. </a:t>
            </a:r>
          </a:p>
          <a:p>
            <a:r>
              <a:rPr lang="en-US" dirty="0"/>
              <a:t>We’re interested in expanding that up to larger scale natural infrastructure and floodplain restoration.</a:t>
            </a:r>
          </a:p>
          <a:p>
            <a:endParaRPr lang="en-US" dirty="0"/>
          </a:p>
        </p:txBody>
      </p:sp>
      <p:sp>
        <p:nvSpPr>
          <p:cNvPr id="4" name="Slide Number Placeholder 3"/>
          <p:cNvSpPr>
            <a:spLocks noGrp="1"/>
          </p:cNvSpPr>
          <p:nvPr>
            <p:ph type="sldNum" sz="quarter" idx="10"/>
          </p:nvPr>
        </p:nvSpPr>
        <p:spPr/>
        <p:txBody>
          <a:bodyPr/>
          <a:lstStyle/>
          <a:p>
            <a:fld id="{82A31301-53C5-44E1-BEBA-C9498A6E0DF3}" type="slidenum">
              <a:rPr lang="en-US" smtClean="0"/>
              <a:t>18</a:t>
            </a:fld>
            <a:endParaRPr lang="en-US"/>
          </a:p>
        </p:txBody>
      </p:sp>
    </p:spTree>
    <p:extLst>
      <p:ext uri="{BB962C8B-B14F-4D97-AF65-F5344CB8AC3E}">
        <p14:creationId xmlns:p14="http://schemas.microsoft.com/office/powerpoint/2010/main" val="565914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there’s a lot of room for growth on this topic. Most state plans have an action or two related to pursuing natural infrastructure, but it’s not very extensive.</a:t>
            </a:r>
          </a:p>
          <a:p>
            <a:r>
              <a:rPr lang="en-US" dirty="0"/>
              <a:t>I quickly scanned a few Midwest state plans- MN is by far the furthest along in terms of acceptance.</a:t>
            </a:r>
          </a:p>
        </p:txBody>
      </p:sp>
      <p:sp>
        <p:nvSpPr>
          <p:cNvPr id="4" name="Slide Number Placeholder 3"/>
          <p:cNvSpPr>
            <a:spLocks noGrp="1"/>
          </p:cNvSpPr>
          <p:nvPr>
            <p:ph type="sldNum" sz="quarter" idx="10"/>
          </p:nvPr>
        </p:nvSpPr>
        <p:spPr/>
        <p:txBody>
          <a:bodyPr/>
          <a:lstStyle/>
          <a:p>
            <a:fld id="{82A31301-53C5-44E1-BEBA-C9498A6E0DF3}" type="slidenum">
              <a:rPr lang="en-US" smtClean="0"/>
              <a:t>19</a:t>
            </a:fld>
            <a:endParaRPr lang="en-US"/>
          </a:p>
        </p:txBody>
      </p:sp>
    </p:spTree>
    <p:extLst>
      <p:ext uri="{BB962C8B-B14F-4D97-AF65-F5344CB8AC3E}">
        <p14:creationId xmlns:p14="http://schemas.microsoft.com/office/powerpoint/2010/main" val="394300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BC91DFC0-3064-42A4-A465-2871003645B0}"/>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3F8489EB-5A16-4C58-BB4B-90D7088316CE}"/>
              </a:ext>
            </a:extLst>
          </p:cNvPr>
          <p:cNvSpPr>
            <a:spLocks noGrp="1"/>
          </p:cNvSpPr>
          <p:nvPr>
            <p:ph type="body" idx="1"/>
          </p:nvPr>
        </p:nvSpPr>
        <p:spPr>
          <a:noFill/>
        </p:spPr>
        <p:txBody>
          <a:bodyPr/>
          <a:lstStyle/>
          <a:p>
            <a:r>
              <a:rPr lang="en-US" altLang="en-US" dirty="0">
                <a:ea typeface="ＭＳ Ｐゴシック" panose="020B0600070205080204" pitchFamily="34" charset="-128"/>
              </a:rPr>
              <a:t>Introduce American Rivers </a:t>
            </a:r>
          </a:p>
          <a:p>
            <a:r>
              <a:rPr lang="en-US" altLang="en-US" dirty="0">
                <a:ea typeface="ＭＳ Ｐゴシック" panose="020B0600070205080204" pitchFamily="34" charset="-128"/>
              </a:rPr>
              <a:t>We protect wild rivers, restore damaged rivers and conserve clean water for people and nature.</a:t>
            </a:r>
          </a:p>
          <a:p>
            <a:r>
              <a:rPr lang="en-US" altLang="en-US" dirty="0">
                <a:ea typeface="ＭＳ Ｐゴシック" panose="020B0600070205080204" pitchFamily="34" charset="-128"/>
              </a:rPr>
              <a:t>headquartered in DC, staff throughout the country in 11 priority river basins.</a:t>
            </a:r>
          </a:p>
          <a:p>
            <a:r>
              <a:rPr lang="en-US" altLang="en-US" dirty="0">
                <a:ea typeface="ＭＳ Ｐゴシック" panose="020B0600070205080204" pitchFamily="34" charset="-128"/>
              </a:rPr>
              <a:t>In UMRB we have Olivia and Brad</a:t>
            </a:r>
          </a:p>
          <a:p>
            <a:r>
              <a:rPr lang="en-US" altLang="en-US" dirty="0">
                <a:ea typeface="ＭＳ Ｐゴシック" panose="020B0600070205080204" pitchFamily="34" charset="-128"/>
              </a:rPr>
              <a:t>I work with them and rest of team to facilitate floodplain restoration and reconnection projects through policy change, capacity building, and project implementation. </a:t>
            </a:r>
          </a:p>
        </p:txBody>
      </p:sp>
      <p:sp>
        <p:nvSpPr>
          <p:cNvPr id="185348" name="Slide Number Placeholder 3">
            <a:extLst>
              <a:ext uri="{FF2B5EF4-FFF2-40B4-BE49-F238E27FC236}">
                <a16:creationId xmlns:a16="http://schemas.microsoft.com/office/drawing/2014/main" id="{264B44A6-40F2-4B69-B532-006FC5F5CF27}"/>
              </a:ext>
            </a:extLst>
          </p:cNvPr>
          <p:cNvSpPr>
            <a:spLocks noGrp="1"/>
          </p:cNvSpPr>
          <p:nvPr>
            <p:ph type="sldNum" sz="quarter" idx="5"/>
          </p:nvPr>
        </p:nvSpPr>
        <p:spPr>
          <a:noFill/>
        </p:spPr>
        <p:txBody>
          <a:bodyPr/>
          <a:lstStyle>
            <a:lvl1pPr defTabSz="4651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4651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4651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4651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465138" eaLnBrk="0" hangingPunct="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6513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65138" rtl="0" eaLnBrk="1" fontAlgn="base" latinLnBrk="0" hangingPunct="1">
              <a:lnSpc>
                <a:spcPct val="100000"/>
              </a:lnSpc>
              <a:spcBef>
                <a:spcPct val="0"/>
              </a:spcBef>
              <a:spcAft>
                <a:spcPct val="0"/>
              </a:spcAft>
              <a:buClrTx/>
              <a:buSzTx/>
              <a:buFontTx/>
              <a:buNone/>
              <a:tabLst/>
              <a:defRPr/>
            </a:pPr>
            <a:fld id="{B36E61F3-5692-42FD-B1F7-BEB621A974ED}" type="slidenum">
              <a:rPr kumimoji="0" lang="en-US" altLang="en-US" sz="1200" b="0" i="0" u="none" strike="noStrike" kern="1200" cap="none" spc="0" normalizeH="0" baseline="0" noProof="0">
                <a:ln>
                  <a:noFill/>
                </a:ln>
                <a:solidFill>
                  <a:srgbClr val="000000"/>
                </a:solidFill>
                <a:effectLst/>
                <a:uLnTx/>
                <a:uFillTx/>
                <a:latin typeface="Calisto MT" panose="02040603050505030304" pitchFamily="18" charset="0"/>
                <a:ea typeface="ＭＳ Ｐゴシック" panose="020B0600070205080204" pitchFamily="34" charset="-128"/>
                <a:cs typeface="+mn-cs"/>
              </a:rPr>
              <a:pPr marL="0" marR="0" lvl="0" indent="0" algn="r" defTabSz="465138"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Calisto MT" panose="0204060305050503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90438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want to mention a few new tools that folks might find useful for planning floodplain restoration projects and maximizing the benefits your community receives.</a:t>
            </a:r>
          </a:p>
          <a:p>
            <a:endParaRPr lang="en-US" dirty="0"/>
          </a:p>
          <a:p>
            <a:r>
              <a:rPr lang="en-US" dirty="0"/>
              <a:t>First is ASFPM’s Community Rating System Green Guide</a:t>
            </a:r>
          </a:p>
          <a:p>
            <a:r>
              <a:rPr lang="en-US" dirty="0"/>
              <a:t>Community Rating System is a voluntary incentive program within the National Flood Insurance Program. </a:t>
            </a:r>
          </a:p>
          <a:p>
            <a:r>
              <a:rPr lang="en-US" dirty="0"/>
              <a:t>How it works. A community takes actions to lower flood risk, each action is worth X points, the more points you get, the greater the discount on flood insurance that your community receives.</a:t>
            </a:r>
          </a:p>
          <a:p>
            <a:r>
              <a:rPr lang="en-US" dirty="0"/>
              <a:t>The green guide is aimed at helping communities take actions that will earn them CRS points by protecting and restoring floodplains. </a:t>
            </a:r>
          </a:p>
          <a:p>
            <a:r>
              <a:rPr lang="en-US" dirty="0"/>
              <a:t>Some of the highest points are for Open Space, limiting development, and acquiring or relocating buildings.</a:t>
            </a:r>
          </a:p>
          <a:p>
            <a:endParaRPr lang="en-US" dirty="0"/>
          </a:p>
          <a:p>
            <a:endParaRPr lang="en-US" dirty="0"/>
          </a:p>
          <a:p>
            <a:r>
              <a:rPr lang="en-US" dirty="0"/>
              <a:t>Flooded Village Park in Elm Grove, WI. Image courtesy of Elm Grove. Downloaded from Green Guide website</a:t>
            </a:r>
          </a:p>
        </p:txBody>
      </p:sp>
      <p:sp>
        <p:nvSpPr>
          <p:cNvPr id="4" name="Slide Number Placeholder 3"/>
          <p:cNvSpPr>
            <a:spLocks noGrp="1"/>
          </p:cNvSpPr>
          <p:nvPr>
            <p:ph type="sldNum" sz="quarter" idx="10"/>
          </p:nvPr>
        </p:nvSpPr>
        <p:spPr/>
        <p:txBody>
          <a:bodyPr/>
          <a:lstStyle/>
          <a:p>
            <a:fld id="{82A31301-53C5-44E1-BEBA-C9498A6E0DF3}" type="slidenum">
              <a:rPr lang="en-US" smtClean="0"/>
              <a:t>20</a:t>
            </a:fld>
            <a:endParaRPr lang="en-US"/>
          </a:p>
        </p:txBody>
      </p:sp>
    </p:spTree>
    <p:extLst>
      <p:ext uri="{BB962C8B-B14F-4D97-AF65-F5344CB8AC3E}">
        <p14:creationId xmlns:p14="http://schemas.microsoft.com/office/powerpoint/2010/main" val="1078118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tool communities might find useful is TNC’s Procurement Guide to Nature-based solutions.</a:t>
            </a:r>
          </a:p>
          <a:p>
            <a:r>
              <a:rPr lang="en-US" dirty="0"/>
              <a:t>It’s a guidance document to help plan NBS and making sure the people you hire to design and implement your project do a good job.</a:t>
            </a:r>
          </a:p>
          <a:p>
            <a:r>
              <a:rPr lang="en-US" dirty="0"/>
              <a:t>It can be located at the Naturally Resilient Communities Page, which also hosts a ton of great case studies and links to resources </a:t>
            </a:r>
          </a:p>
        </p:txBody>
      </p:sp>
      <p:sp>
        <p:nvSpPr>
          <p:cNvPr id="4" name="Slide Number Placeholder 3"/>
          <p:cNvSpPr>
            <a:spLocks noGrp="1"/>
          </p:cNvSpPr>
          <p:nvPr>
            <p:ph type="sldNum" sz="quarter" idx="10"/>
          </p:nvPr>
        </p:nvSpPr>
        <p:spPr/>
        <p:txBody>
          <a:bodyPr/>
          <a:lstStyle/>
          <a:p>
            <a:fld id="{82A31301-53C5-44E1-BEBA-C9498A6E0DF3}" type="slidenum">
              <a:rPr lang="en-US" smtClean="0"/>
              <a:t>21</a:t>
            </a:fld>
            <a:endParaRPr lang="en-US"/>
          </a:p>
        </p:txBody>
      </p:sp>
    </p:spTree>
    <p:extLst>
      <p:ext uri="{BB962C8B-B14F-4D97-AF65-F5344CB8AC3E}">
        <p14:creationId xmlns:p14="http://schemas.microsoft.com/office/powerpoint/2010/main" val="126449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shameless plug for AR’s report on Reconnecting Rivers to Floodplains. </a:t>
            </a:r>
          </a:p>
          <a:p>
            <a:r>
              <a:rPr lang="en-US" dirty="0"/>
              <a:t>I mentioned the four attributes of floodplains that we focus on restoring functional floodplains.</a:t>
            </a:r>
          </a:p>
          <a:p>
            <a:r>
              <a:rPr lang="en-US" dirty="0"/>
              <a:t>This report delves into the science behind those attributes</a:t>
            </a:r>
          </a:p>
        </p:txBody>
      </p:sp>
      <p:sp>
        <p:nvSpPr>
          <p:cNvPr id="4" name="Slide Number Placeholder 3"/>
          <p:cNvSpPr>
            <a:spLocks noGrp="1"/>
          </p:cNvSpPr>
          <p:nvPr>
            <p:ph type="sldNum" sz="quarter" idx="10"/>
          </p:nvPr>
        </p:nvSpPr>
        <p:spPr/>
        <p:txBody>
          <a:bodyPr/>
          <a:lstStyle/>
          <a:p>
            <a:fld id="{82A31301-53C5-44E1-BEBA-C9498A6E0DF3}" type="slidenum">
              <a:rPr lang="en-US" smtClean="0"/>
              <a:t>22</a:t>
            </a:fld>
            <a:endParaRPr lang="en-US"/>
          </a:p>
        </p:txBody>
      </p:sp>
    </p:spTree>
    <p:extLst>
      <p:ext uri="{BB962C8B-B14F-4D97-AF65-F5344CB8AC3E}">
        <p14:creationId xmlns:p14="http://schemas.microsoft.com/office/powerpoint/2010/main" val="549534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8799" indent="-288000" eaLnBrk="0" hangingPunct="0">
              <a:defRPr>
                <a:solidFill>
                  <a:schemeClr val="tx1"/>
                </a:solidFill>
                <a:latin typeface="Arial" charset="0"/>
              </a:defRPr>
            </a:lvl2pPr>
            <a:lvl3pPr marL="1151998" indent="-230400" eaLnBrk="0" hangingPunct="0">
              <a:defRPr>
                <a:solidFill>
                  <a:schemeClr val="tx1"/>
                </a:solidFill>
                <a:latin typeface="Arial" charset="0"/>
              </a:defRPr>
            </a:lvl3pPr>
            <a:lvl4pPr marL="1612798" indent="-230400" eaLnBrk="0" hangingPunct="0">
              <a:defRPr>
                <a:solidFill>
                  <a:schemeClr val="tx1"/>
                </a:solidFill>
                <a:latin typeface="Arial" charset="0"/>
              </a:defRPr>
            </a:lvl4pPr>
            <a:lvl5pPr marL="2073597" indent="-230400" eaLnBrk="0" hangingPunct="0">
              <a:defRPr>
                <a:solidFill>
                  <a:schemeClr val="tx1"/>
                </a:solidFill>
                <a:latin typeface="Arial" charset="0"/>
              </a:defRPr>
            </a:lvl5pPr>
            <a:lvl6pPr marL="2534398" indent="-230400" eaLnBrk="0" fontAlgn="base" hangingPunct="0">
              <a:spcBef>
                <a:spcPct val="0"/>
              </a:spcBef>
              <a:spcAft>
                <a:spcPct val="0"/>
              </a:spcAft>
              <a:defRPr>
                <a:solidFill>
                  <a:schemeClr val="tx1"/>
                </a:solidFill>
                <a:latin typeface="Arial" charset="0"/>
              </a:defRPr>
            </a:lvl6pPr>
            <a:lvl7pPr marL="2995197" indent="-230400" eaLnBrk="0" fontAlgn="base" hangingPunct="0">
              <a:spcBef>
                <a:spcPct val="0"/>
              </a:spcBef>
              <a:spcAft>
                <a:spcPct val="0"/>
              </a:spcAft>
              <a:defRPr>
                <a:solidFill>
                  <a:schemeClr val="tx1"/>
                </a:solidFill>
                <a:latin typeface="Arial" charset="0"/>
              </a:defRPr>
            </a:lvl7pPr>
            <a:lvl8pPr marL="3455996" indent="-230400" eaLnBrk="0" fontAlgn="base" hangingPunct="0">
              <a:spcBef>
                <a:spcPct val="0"/>
              </a:spcBef>
              <a:spcAft>
                <a:spcPct val="0"/>
              </a:spcAft>
              <a:defRPr>
                <a:solidFill>
                  <a:schemeClr val="tx1"/>
                </a:solidFill>
                <a:latin typeface="Arial" charset="0"/>
              </a:defRPr>
            </a:lvl8pPr>
            <a:lvl9pPr marL="3916795" indent="-230400" eaLnBrk="0" fontAlgn="base" hangingPunct="0">
              <a:spcBef>
                <a:spcPct val="0"/>
              </a:spcBef>
              <a:spcAft>
                <a:spcPct val="0"/>
              </a:spcAft>
              <a:defRPr>
                <a:solidFill>
                  <a:schemeClr val="tx1"/>
                </a:solidFill>
                <a:latin typeface="Arial" charset="0"/>
              </a:defRPr>
            </a:lvl9pPr>
          </a:lstStyle>
          <a:p>
            <a:pPr eaLnBrk="1" hangingPunct="1"/>
            <a:fld id="{7D510CC3-1BC5-4FB7-9F97-A7DBB33C62CD}" type="slidenum">
              <a:rPr lang="pt-BR" smtClean="0">
                <a:solidFill>
                  <a:prstClr val="black"/>
                </a:solidFill>
              </a:rPr>
              <a:pPr eaLnBrk="1" hangingPunct="1"/>
              <a:t>23</a:t>
            </a:fld>
            <a:endParaRPr lang="pt-BR">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defTabSz="921598">
              <a:defRPr/>
            </a:pPr>
            <a:endParaRPr lang="en-US" dirty="0"/>
          </a:p>
        </p:txBody>
      </p:sp>
    </p:spTree>
    <p:extLst>
      <p:ext uri="{BB962C8B-B14F-4D97-AF65-F5344CB8AC3E}">
        <p14:creationId xmlns:p14="http://schemas.microsoft.com/office/powerpoint/2010/main" val="2706664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managing floodplains for multiple benefits</a:t>
            </a:r>
          </a:p>
          <a:p>
            <a:r>
              <a:rPr lang="en-US" dirty="0"/>
              <a:t>First, quick overview of natural functions and benefits of floodplains</a:t>
            </a:r>
          </a:p>
          <a:p>
            <a:r>
              <a:rPr lang="en-US" dirty="0"/>
              <a:t>Quick overview of strategies, particularly state and basin level approaches</a:t>
            </a:r>
          </a:p>
          <a:p>
            <a:r>
              <a:rPr lang="en-US" dirty="0"/>
              <a:t>Then new trends and tools to help communities implement floodplain restoration projects</a:t>
            </a:r>
          </a:p>
          <a:p>
            <a:endParaRPr lang="en-US" dirty="0"/>
          </a:p>
          <a:p>
            <a:r>
              <a:rPr lang="en-US" dirty="0"/>
              <a:t>We heard XXX use the famous quote “Floods are acts of god, flood damage is an act of man”</a:t>
            </a:r>
          </a:p>
          <a:p>
            <a:r>
              <a:rPr lang="en-US" dirty="0"/>
              <a:t>We are going to hear a lot about mitigating flood risk in this track over the next two days so it’s important to remember:</a:t>
            </a:r>
          </a:p>
        </p:txBody>
      </p:sp>
      <p:sp>
        <p:nvSpPr>
          <p:cNvPr id="4" name="Slide Number Placeholder 3"/>
          <p:cNvSpPr>
            <a:spLocks noGrp="1"/>
          </p:cNvSpPr>
          <p:nvPr>
            <p:ph type="sldNum" sz="quarter" idx="10"/>
          </p:nvPr>
        </p:nvSpPr>
        <p:spPr/>
        <p:txBody>
          <a:bodyPr/>
          <a:lstStyle/>
          <a:p>
            <a:pPr marL="0" marR="0" lvl="0" indent="0" algn="r" defTabSz="465138" rtl="0" eaLnBrk="1" fontAlgn="base" latinLnBrk="0" hangingPunct="1">
              <a:lnSpc>
                <a:spcPct val="100000"/>
              </a:lnSpc>
              <a:spcBef>
                <a:spcPct val="0"/>
              </a:spcBef>
              <a:spcAft>
                <a:spcPct val="0"/>
              </a:spcAft>
              <a:buClrTx/>
              <a:buSzTx/>
              <a:buFontTx/>
              <a:buNone/>
              <a:tabLst/>
              <a:defRPr/>
            </a:pPr>
            <a:fld id="{2F49BF3D-2E53-4554-BD38-F9492BFC3FC9}" type="slidenum">
              <a:rPr kumimoji="0" lang="en-US" sz="1200" b="0" i="0" u="none" strike="noStrike" kern="1200" cap="none" spc="0" normalizeH="0" baseline="0" noProof="0" smtClean="0">
                <a:ln>
                  <a:noFill/>
                </a:ln>
                <a:solidFill>
                  <a:srgbClr val="000000"/>
                </a:solidFill>
                <a:effectLst/>
                <a:uLnTx/>
                <a:uFillTx/>
                <a:latin typeface="Calisto MT" pitchFamily="18" charset="0"/>
                <a:ea typeface="ＭＳ Ｐゴシック" pitchFamily="-107" charset="-128"/>
                <a:cs typeface="+mn-cs"/>
              </a:rPr>
              <a:pPr marL="0" marR="0" lvl="0" indent="0" algn="r" defTabSz="465138"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Calisto MT" pitchFamily="18" charset="0"/>
              <a:ea typeface="ＭＳ Ｐゴシック" pitchFamily="-107" charset="-128"/>
              <a:cs typeface="+mn-cs"/>
            </a:endParaRPr>
          </a:p>
        </p:txBody>
      </p:sp>
    </p:spTree>
    <p:extLst>
      <p:ext uri="{BB962C8B-B14F-4D97-AF65-F5344CB8AC3E}">
        <p14:creationId xmlns:p14="http://schemas.microsoft.com/office/powerpoint/2010/main" val="1589895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dirty="0">
                <a:latin typeface="Calibri" charset="0"/>
                <a:ea typeface="ＭＳ Ｐゴシック" charset="0"/>
              </a:rPr>
              <a:t>That floods are natural! Floods are good. Floods are necessary. </a:t>
            </a:r>
          </a:p>
          <a:p>
            <a:pPr>
              <a:defRPr/>
            </a:pPr>
            <a:r>
              <a:rPr lang="en-US" dirty="0">
                <a:latin typeface="Calibri" charset="0"/>
                <a:ea typeface="ＭＳ Ｐゴシック" charset="0"/>
              </a:rPr>
              <a:t>Floods are a critical process in the life cycle of a river</a:t>
            </a:r>
          </a:p>
          <a:p>
            <a:pPr>
              <a:defRPr/>
            </a:pPr>
            <a:r>
              <a:rPr lang="en-US" dirty="0">
                <a:latin typeface="Calibri" charset="0"/>
                <a:ea typeface="ＭＳ Ｐゴシック" charset="0"/>
              </a:rPr>
              <a:t>Water flowing over land drives the chemical, biological and physical processes that make floodplains beneficial to communities.</a:t>
            </a:r>
          </a:p>
          <a:p>
            <a:pPr>
              <a:defRPr/>
            </a:pPr>
            <a:r>
              <a:rPr lang="en-US" dirty="0">
                <a:latin typeface="Calibri" charset="0"/>
                <a:ea typeface="ＭＳ Ｐゴシック" charset="0"/>
              </a:rPr>
              <a:t>During floods:</a:t>
            </a:r>
          </a:p>
          <a:p>
            <a:pPr marL="171450" indent="-171450">
              <a:buFontTx/>
              <a:buChar char="-"/>
              <a:defRPr/>
            </a:pPr>
            <a:r>
              <a:rPr lang="en-US" sz="1200" kern="1200" dirty="0">
                <a:solidFill>
                  <a:schemeClr val="tx1"/>
                </a:solidFill>
                <a:effectLst/>
                <a:latin typeface="+mn-lt"/>
                <a:ea typeface="+mn-ea"/>
                <a:cs typeface="+mn-cs"/>
              </a:rPr>
              <a:t>Fish and animals get access to spawning habitat and food sources</a:t>
            </a:r>
          </a:p>
          <a:p>
            <a:pPr marL="171450" indent="-171450">
              <a:buFontTx/>
              <a:buChar char="-"/>
              <a:defRPr/>
            </a:pPr>
            <a:r>
              <a:rPr lang="en-US" sz="1200" kern="1200" dirty="0">
                <a:solidFill>
                  <a:schemeClr val="tx1"/>
                </a:solidFill>
                <a:effectLst/>
                <a:latin typeface="+mn-lt"/>
                <a:ea typeface="+mn-ea"/>
                <a:cs typeface="+mn-cs"/>
              </a:rPr>
              <a:t>microbes in the soil explode in population and suck nutrients out of the water column which improves water quality</a:t>
            </a:r>
          </a:p>
          <a:p>
            <a:pPr marL="171450" indent="-171450">
              <a:buFontTx/>
              <a:buChar char="-"/>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sediment is eroded and transported as the river find equilibrium </a:t>
            </a:r>
          </a:p>
          <a:p>
            <a:pPr marL="0" indent="0">
              <a:buFontTx/>
              <a:buNone/>
              <a:defRPr/>
            </a:pPr>
            <a:r>
              <a:rPr lang="en-US" sz="1200" dirty="0">
                <a:effectLst/>
                <a:latin typeface="Calibri" panose="020F0502020204030204" pitchFamily="34" charset="0"/>
                <a:ea typeface="ＭＳ Ｐゴシック" charset="0"/>
                <a:cs typeface="Times New Roman" panose="02020603050405020304" pitchFamily="18" charset="0"/>
              </a:rPr>
              <a:t>Even big floods are important for changing the landscape. </a:t>
            </a:r>
            <a:endParaRPr lang="en-US" dirty="0">
              <a:latin typeface="Calibri" charset="0"/>
              <a:ea typeface="ＭＳ Ｐゴシック" charset="0"/>
            </a:endParaRPr>
          </a:p>
          <a:p>
            <a:pPr>
              <a:defRPr/>
            </a:pPr>
            <a:endParaRPr lang="en-US" dirty="0">
              <a:latin typeface="Calibri" charset="0"/>
              <a:ea typeface="ＭＳ Ｐゴシック" charset="0"/>
            </a:endParaRPr>
          </a:p>
          <a:p>
            <a:pPr>
              <a:defRPr/>
            </a:pPr>
            <a:endParaRPr lang="en-US" dirty="0">
              <a:latin typeface="Calibri" charset="0"/>
              <a:ea typeface="ＭＳ Ｐゴシック" charset="0"/>
            </a:endParaRPr>
          </a:p>
          <a:p>
            <a:pPr>
              <a:defRPr/>
            </a:pPr>
            <a:endParaRPr lang="en-US" b="1" dirty="0">
              <a:latin typeface="Calibri" charset="0"/>
              <a:ea typeface="ＭＳ Ｐゴシック" charset="0"/>
              <a:sym typeface="Wingdings" charset="0"/>
            </a:endParaRPr>
          </a:p>
          <a:p>
            <a:pPr>
              <a:defRPr/>
            </a:pPr>
            <a:r>
              <a:rPr lang="en-US" b="1" dirty="0">
                <a:latin typeface="Calibri" charset="0"/>
                <a:ea typeface="ＭＳ Ｐゴシック" charset="0"/>
                <a:sym typeface="Wingdings" charset="0"/>
              </a:rPr>
              <a:t>http://</a:t>
            </a:r>
            <a:r>
              <a:rPr lang="en-US" b="1" dirty="0" err="1">
                <a:latin typeface="Calibri" charset="0"/>
                <a:ea typeface="ＭＳ Ｐゴシック" charset="0"/>
                <a:sym typeface="Wingdings" charset="0"/>
              </a:rPr>
              <a:t>plattebasintimelapse.com</a:t>
            </a:r>
            <a:r>
              <a:rPr lang="en-US" b="1" dirty="0">
                <a:latin typeface="Calibri" charset="0"/>
                <a:ea typeface="ＭＳ Ｐゴシック" charset="0"/>
                <a:sym typeface="Wingdings" charset="0"/>
              </a:rPr>
              <a:t>/</a:t>
            </a:r>
            <a:r>
              <a:rPr lang="en-US" b="1" dirty="0" err="1">
                <a:latin typeface="Calibri" charset="0"/>
                <a:ea typeface="ＭＳ Ｐゴシック" charset="0"/>
                <a:sym typeface="Wingdings" charset="0"/>
              </a:rPr>
              <a:t>wp</a:t>
            </a:r>
            <a:r>
              <a:rPr lang="en-US" b="1" dirty="0">
                <a:latin typeface="Calibri" charset="0"/>
                <a:ea typeface="ＭＳ Ｐゴシック" charset="0"/>
                <a:sym typeface="Wingdings" charset="0"/>
              </a:rPr>
              <a:t>-content/uploads/2015/08/near-plum-creek-scoured-</a:t>
            </a:r>
            <a:r>
              <a:rPr lang="en-US" b="1" dirty="0" err="1">
                <a:latin typeface="Calibri" charset="0"/>
                <a:ea typeface="ＭＳ Ｐゴシック" charset="0"/>
                <a:sym typeface="Wingdings" charset="0"/>
              </a:rPr>
              <a:t>sandbars.jpg</a:t>
            </a:r>
            <a:endParaRPr lang="en-US" b="1" dirty="0">
              <a:latin typeface="Calibri" charset="0"/>
              <a:ea typeface="ＭＳ Ｐゴシック" charset="0"/>
              <a:sym typeface="Wingdings" charset="0"/>
            </a:endParaRPr>
          </a:p>
        </p:txBody>
      </p:sp>
      <p:sp>
        <p:nvSpPr>
          <p:cNvPr id="3686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65138">
              <a:defRPr sz="1200">
                <a:solidFill>
                  <a:schemeClr val="tx1"/>
                </a:solidFill>
                <a:latin typeface="Calibri" charset="0"/>
                <a:ea typeface="ＭＳ Ｐゴシック" charset="0"/>
                <a:cs typeface="ＭＳ Ｐゴシック" charset="0"/>
              </a:defRPr>
            </a:lvl1pPr>
            <a:lvl2pPr marL="742950" indent="-285750" defTabSz="465138">
              <a:defRPr sz="1200">
                <a:solidFill>
                  <a:schemeClr val="tx1"/>
                </a:solidFill>
                <a:latin typeface="Calibri" charset="0"/>
                <a:ea typeface="ＭＳ Ｐゴシック" charset="0"/>
              </a:defRPr>
            </a:lvl2pPr>
            <a:lvl3pPr marL="1143000" indent="-228600" defTabSz="465138">
              <a:defRPr sz="1200">
                <a:solidFill>
                  <a:schemeClr val="tx1"/>
                </a:solidFill>
                <a:latin typeface="Calibri" charset="0"/>
                <a:ea typeface="ＭＳ Ｐゴシック" charset="0"/>
              </a:defRPr>
            </a:lvl3pPr>
            <a:lvl4pPr marL="1600200" indent="-228600" defTabSz="465138">
              <a:defRPr sz="1200">
                <a:solidFill>
                  <a:schemeClr val="tx1"/>
                </a:solidFill>
                <a:latin typeface="Calibri" charset="0"/>
                <a:ea typeface="ＭＳ Ｐゴシック" charset="0"/>
              </a:defRPr>
            </a:lvl4pPr>
            <a:lvl5pPr marL="2057400" indent="-228600" defTabSz="465138">
              <a:defRPr sz="1200">
                <a:solidFill>
                  <a:schemeClr val="tx1"/>
                </a:solidFill>
                <a:latin typeface="Calibri" charset="0"/>
                <a:ea typeface="ＭＳ Ｐゴシック" charset="0"/>
              </a:defRPr>
            </a:lvl5pPr>
            <a:lvl6pPr marL="2514600" indent="-228600" defTabSz="465138"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defTabSz="465138"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defTabSz="465138"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defTabSz="465138" eaLnBrk="0" fontAlgn="base" hangingPunct="0">
              <a:spcBef>
                <a:spcPct val="30000"/>
              </a:spcBef>
              <a:spcAft>
                <a:spcPct val="0"/>
              </a:spcAft>
              <a:defRPr sz="1200">
                <a:solidFill>
                  <a:schemeClr val="tx1"/>
                </a:solidFill>
                <a:latin typeface="Calibri" charset="0"/>
                <a:ea typeface="ＭＳ Ｐゴシック" charset="0"/>
              </a:defRPr>
            </a:lvl9pPr>
          </a:lstStyle>
          <a:p>
            <a:pPr marL="0" marR="0" lvl="0" indent="0" algn="r" defTabSz="465138" rtl="0" eaLnBrk="1" fontAlgn="base" latinLnBrk="0" hangingPunct="1">
              <a:lnSpc>
                <a:spcPct val="100000"/>
              </a:lnSpc>
              <a:spcBef>
                <a:spcPct val="0"/>
              </a:spcBef>
              <a:spcAft>
                <a:spcPct val="0"/>
              </a:spcAft>
              <a:buClrTx/>
              <a:buSzTx/>
              <a:buFontTx/>
              <a:buNone/>
              <a:tabLst/>
              <a:defRPr/>
            </a:pPr>
            <a:fld id="{C4B098DC-1CC4-C045-A4D2-D247DDFEB660}" type="slidenum">
              <a:rPr kumimoji="0" lang="en-US" sz="1200" b="0" i="0" u="none" strike="noStrike" kern="1200" cap="none" spc="0" normalizeH="0" baseline="0" noProof="0" smtClean="0">
                <a:ln>
                  <a:noFill/>
                </a:ln>
                <a:solidFill>
                  <a:srgbClr val="000000"/>
                </a:solidFill>
                <a:effectLst/>
                <a:uLnTx/>
                <a:uFillTx/>
                <a:latin typeface="Calisto MT" charset="0"/>
                <a:ea typeface="ＭＳ Ｐゴシック" charset="0"/>
              </a:rPr>
              <a:pPr marL="0" marR="0" lvl="0" indent="0" algn="r" defTabSz="465138"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Calisto MT" charset="0"/>
              <a:ea typeface="ＭＳ Ｐゴシック" charset="0"/>
            </a:endParaRPr>
          </a:p>
        </p:txBody>
      </p:sp>
    </p:spTree>
    <p:extLst>
      <p:ext uri="{BB962C8B-B14F-4D97-AF65-F5344CB8AC3E}">
        <p14:creationId xmlns:p14="http://schemas.microsoft.com/office/powerpoint/2010/main" val="3045855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because of floods that floodplains bring a wealth of benefits, not just to the fish and birds and bunnies.</a:t>
            </a:r>
          </a:p>
          <a:p>
            <a:r>
              <a:rPr lang="en-US" dirty="0"/>
              <a:t>Also to people- improved water quality, groundwater, climate mitigation, etc.</a:t>
            </a:r>
          </a:p>
          <a:p>
            <a:r>
              <a:rPr lang="en-US" dirty="0"/>
              <a:t>But instead of this on many of our rivers we have…</a:t>
            </a:r>
          </a:p>
        </p:txBody>
      </p:sp>
      <p:sp>
        <p:nvSpPr>
          <p:cNvPr id="4" name="Slide Number Placeholder 3"/>
          <p:cNvSpPr>
            <a:spLocks noGrp="1"/>
          </p:cNvSpPr>
          <p:nvPr>
            <p:ph type="sldNum" sz="quarter" idx="10"/>
          </p:nvPr>
        </p:nvSpPr>
        <p:spPr/>
        <p:txBody>
          <a:bodyPr/>
          <a:lstStyle/>
          <a:p>
            <a:pPr marL="0" marR="0" lvl="0" indent="0" algn="r" defTabSz="465138" rtl="0" eaLnBrk="1" fontAlgn="base" latinLnBrk="0" hangingPunct="1">
              <a:lnSpc>
                <a:spcPct val="100000"/>
              </a:lnSpc>
              <a:spcBef>
                <a:spcPct val="0"/>
              </a:spcBef>
              <a:spcAft>
                <a:spcPct val="0"/>
              </a:spcAft>
              <a:buClrTx/>
              <a:buSzTx/>
              <a:buFontTx/>
              <a:buNone/>
              <a:tabLst/>
              <a:defRPr/>
            </a:pPr>
            <a:fld id="{F2E7F2FE-2C4B-4387-9BC7-6CE66FADBC52}" type="slidenum">
              <a:rPr kumimoji="0" lang="en-US" sz="1200" b="0" i="0" u="none" strike="noStrike" kern="1200" cap="none" spc="0" normalizeH="0" baseline="0" noProof="0" smtClean="0">
                <a:ln>
                  <a:noFill/>
                </a:ln>
                <a:solidFill>
                  <a:srgbClr val="000000"/>
                </a:solidFill>
                <a:effectLst/>
                <a:uLnTx/>
                <a:uFillTx/>
                <a:latin typeface="Calisto MT" pitchFamily="18" charset="0"/>
                <a:ea typeface="ＭＳ Ｐゴシック" pitchFamily="-107" charset="-128"/>
                <a:cs typeface="+mn-cs"/>
              </a:rPr>
              <a:pPr marL="0" marR="0" lvl="0" indent="0" algn="r" defTabSz="465138"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Calisto MT" pitchFamily="18" charset="0"/>
              <a:ea typeface="ＭＳ Ｐゴシック" pitchFamily="-107" charset="-128"/>
              <a:cs typeface="+mn-cs"/>
            </a:endParaRPr>
          </a:p>
        </p:txBody>
      </p:sp>
    </p:spTree>
    <p:extLst>
      <p:ext uri="{BB962C8B-B14F-4D97-AF65-F5344CB8AC3E}">
        <p14:creationId xmlns:p14="http://schemas.microsoft.com/office/powerpoint/2010/main" val="3966486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p>
          <a:p>
            <a:r>
              <a:rPr lang="en-US" dirty="0"/>
              <a:t>Rivers disconnected from floodplains</a:t>
            </a:r>
          </a:p>
          <a:p>
            <a:r>
              <a:rPr lang="en-US" dirty="0"/>
              <a:t>Land converted to one use- generally agricultural or urban</a:t>
            </a:r>
          </a:p>
          <a:p>
            <a:r>
              <a:rPr lang="en-US" dirty="0"/>
              <a:t>Water moving off the landscape and downstream as quickly as possible</a:t>
            </a:r>
          </a:p>
          <a:p>
            <a:r>
              <a:rPr lang="en-US" dirty="0"/>
              <a:t>With the inevitable consequences to public safety. </a:t>
            </a:r>
          </a:p>
          <a:p>
            <a:endParaRPr lang="en-US" dirty="0"/>
          </a:p>
        </p:txBody>
      </p:sp>
      <p:sp>
        <p:nvSpPr>
          <p:cNvPr id="4" name="Slide Number Placeholder 3"/>
          <p:cNvSpPr>
            <a:spLocks noGrp="1"/>
          </p:cNvSpPr>
          <p:nvPr>
            <p:ph type="sldNum" sz="quarter" idx="10"/>
          </p:nvPr>
        </p:nvSpPr>
        <p:spPr/>
        <p:txBody>
          <a:bodyPr/>
          <a:lstStyle/>
          <a:p>
            <a:fld id="{82A31301-53C5-44E1-BEBA-C9498A6E0DF3}" type="slidenum">
              <a:rPr lang="en-US" smtClean="0"/>
              <a:t>6</a:t>
            </a:fld>
            <a:endParaRPr lang="en-US"/>
          </a:p>
        </p:txBody>
      </p:sp>
    </p:spTree>
    <p:extLst>
      <p:ext uri="{BB962C8B-B14F-4D97-AF65-F5344CB8AC3E}">
        <p14:creationId xmlns:p14="http://schemas.microsoft.com/office/powerpoint/2010/main" val="3560697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 few years ago, AR </a:t>
            </a:r>
            <a:r>
              <a:rPr lang="en-US" sz="1200" kern="1200" baseline="0" dirty="0">
                <a:solidFill>
                  <a:schemeClr val="tx1"/>
                </a:solidFill>
                <a:effectLst/>
                <a:latin typeface="Arial" charset="0"/>
                <a:ea typeface="+mn-ea"/>
                <a:cs typeface="+mn-cs"/>
              </a:rPr>
              <a:t>performed a conservation assessment for the Upper Mississippi River Basin that identified floodplain disconnection as one of the most underserved issues in the region.</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It’s pretty hard to get total numbers of the extent of floodplain restoration but here’s what we know:</a:t>
            </a:r>
          </a:p>
          <a:p>
            <a:r>
              <a:rPr lang="en-US" sz="1200" kern="1200" dirty="0">
                <a:solidFill>
                  <a:schemeClr val="tx1"/>
                </a:solidFill>
                <a:effectLst/>
                <a:latin typeface="Arial" charset="0"/>
                <a:ea typeface="+mn-ea"/>
                <a:cs typeface="+mn-cs"/>
              </a:rPr>
              <a:t>- No one, including the Army Corps, knows where all the levees are. </a:t>
            </a:r>
          </a:p>
          <a:p>
            <a:pPr marL="171450" indent="-171450">
              <a:buFontTx/>
              <a:buChar char="-"/>
            </a:pPr>
            <a:r>
              <a:rPr lang="en-US" sz="1200" kern="1200" dirty="0">
                <a:solidFill>
                  <a:schemeClr val="tx1"/>
                </a:solidFill>
                <a:effectLst/>
                <a:latin typeface="Arial" charset="0"/>
                <a:ea typeface="+mn-ea"/>
                <a:cs typeface="+mn-cs"/>
              </a:rPr>
              <a:t>The 15,000 or so miles of USACE levees in the National Levee database represent only 10 percent of levees across the US.</a:t>
            </a:r>
          </a:p>
          <a:p>
            <a:pPr marL="0" indent="0">
              <a:buFontTx/>
              <a:buNone/>
            </a:pPr>
            <a:r>
              <a:rPr lang="en-US" sz="1200" kern="1200" dirty="0">
                <a:solidFill>
                  <a:schemeClr val="tx1"/>
                </a:solidFill>
                <a:effectLst/>
                <a:latin typeface="Arial" charset="0"/>
                <a:ea typeface="+mn-ea"/>
                <a:cs typeface="+mn-cs"/>
              </a:rPr>
              <a:t>- Most levees were built back when the land was being settled. Farmers straightened stream channels and dumped excess dirt up on the stream banks. </a:t>
            </a:r>
          </a:p>
          <a:p>
            <a:pPr marL="171450" indent="-171450">
              <a:buFontTx/>
              <a:buChar char="-"/>
            </a:pPr>
            <a:r>
              <a:rPr lang="en-US" sz="1200" kern="1200" dirty="0">
                <a:solidFill>
                  <a:schemeClr val="tx1"/>
                </a:solidFill>
                <a:effectLst/>
                <a:latin typeface="Arial" charset="0"/>
                <a:ea typeface="+mn-ea"/>
                <a:cs typeface="+mn-cs"/>
              </a:rPr>
              <a:t>There are about 5000 known drainage districts in IL, IA, and WI alone. </a:t>
            </a:r>
          </a:p>
          <a:p>
            <a:pPr marL="171450" indent="-171450">
              <a:buFontTx/>
              <a:buChar char="-"/>
            </a:pPr>
            <a:r>
              <a:rPr lang="en-US" sz="1200" kern="1200" dirty="0">
                <a:solidFill>
                  <a:schemeClr val="tx1"/>
                </a:solidFill>
                <a:effectLst/>
                <a:latin typeface="Arial" charset="0"/>
                <a:ea typeface="+mn-ea"/>
                <a:cs typeface="+mn-cs"/>
              </a:rPr>
              <a:t>And it’s estimated that 25% of IL surface waters were modified directly by channelization or levee construction. </a:t>
            </a:r>
          </a:p>
          <a:p>
            <a:r>
              <a:rPr lang="en-US" baseline="0" dirty="0"/>
              <a:t>- So even if a river or stream doesn’t have two enormous</a:t>
            </a:r>
          </a:p>
          <a:p>
            <a:endParaRPr lang="en-US" baseline="0" dirty="0"/>
          </a:p>
          <a:p>
            <a:r>
              <a:rPr lang="en-US" baseline="0" dirty="0"/>
              <a:t>Sources:</a:t>
            </a:r>
          </a:p>
          <a:p>
            <a:r>
              <a:rPr lang="en-US" baseline="0" dirty="0"/>
              <a:t>1) Levees Everywhere image: The Times-Picayune, sourced from Levees.org, FEMA. 2010 http://levees.org/2010/01/03/the-new-orleans-region-and-its-levees-is-not-alone/</a:t>
            </a:r>
          </a:p>
          <a:p>
            <a:r>
              <a:rPr lang="en-US" baseline="0" dirty="0"/>
              <a:t>http://blog.nola.com/levees/2010/01/what_is_leveesorg.html</a:t>
            </a:r>
          </a:p>
          <a:p>
            <a:r>
              <a:rPr lang="en-US" baseline="0" dirty="0"/>
              <a:t>2) USACE Levee miles: USACE Levee Safety Program  https://www.usace.army.mil/Missions/Civil-Works/Levee-Safety-Program/USACE-Program-Levees/</a:t>
            </a:r>
          </a:p>
          <a:p>
            <a:r>
              <a:rPr lang="en-US" baseline="0" dirty="0"/>
              <a:t>3) </a:t>
            </a:r>
            <a:r>
              <a:rPr lang="en-US" i="1" dirty="0"/>
              <a:t>Implementing Nonstructural Solutions for Flood Management in the Upper Mississippi River Basin</a:t>
            </a:r>
            <a:r>
              <a:rPr lang="en-US" dirty="0"/>
              <a:t>, Montgomery and Associates, prepared for American Rivers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4) Channelization and levee construction in Illinois: Review and implications for management. Mattingly, Rosanna, Edwin Herricks, and Douglas Johnston. Environmental Management. Nov 1993, Vol 17, Issue 6, p 781-795.  https://link.springer.com/article/10.1007/BF02393899</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7ED1A24-2494-4166-AD01-30427D64604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93804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some of the strategies for restoring floodplains in a way that maximizes their benefits.</a:t>
            </a:r>
          </a:p>
          <a:p>
            <a:endParaRPr lang="en-US" dirty="0"/>
          </a:p>
        </p:txBody>
      </p:sp>
      <p:sp>
        <p:nvSpPr>
          <p:cNvPr id="4" name="Slide Number Placeholder 3"/>
          <p:cNvSpPr>
            <a:spLocks noGrp="1"/>
          </p:cNvSpPr>
          <p:nvPr>
            <p:ph type="sldNum" sz="quarter" idx="10"/>
          </p:nvPr>
        </p:nvSpPr>
        <p:spPr/>
        <p:txBody>
          <a:bodyPr/>
          <a:lstStyle/>
          <a:p>
            <a:pPr marL="0" marR="0" lvl="0" indent="0" algn="r" defTabSz="465138" rtl="0" eaLnBrk="1" fontAlgn="base" latinLnBrk="0" hangingPunct="1">
              <a:lnSpc>
                <a:spcPct val="100000"/>
              </a:lnSpc>
              <a:spcBef>
                <a:spcPct val="0"/>
              </a:spcBef>
              <a:spcAft>
                <a:spcPct val="0"/>
              </a:spcAft>
              <a:buClrTx/>
              <a:buSzTx/>
              <a:buFontTx/>
              <a:buNone/>
              <a:tabLst/>
              <a:defRPr/>
            </a:pPr>
            <a:fld id="{08F103F8-833B-4FBE-8AC0-93CD776E169B}" type="slidenum">
              <a:rPr kumimoji="0" lang="en-US" sz="1200" b="0" i="0" u="none" strike="noStrike" kern="1200" cap="none" spc="0" normalizeH="0" baseline="0" noProof="0" smtClean="0">
                <a:ln>
                  <a:noFill/>
                </a:ln>
                <a:solidFill>
                  <a:prstClr val="black"/>
                </a:solidFill>
                <a:effectLst/>
                <a:uLnTx/>
                <a:uFillTx/>
                <a:latin typeface="Calisto MT" pitchFamily="18" charset="0"/>
                <a:ea typeface="ＭＳ Ｐゴシック" pitchFamily="-107" charset="-128"/>
                <a:cs typeface="+mn-cs"/>
              </a:rPr>
              <a:pPr marL="0" marR="0" lvl="0" indent="0" algn="r" defTabSz="465138"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sto MT" pitchFamily="18" charset="0"/>
              <a:ea typeface="ＭＳ Ｐゴシック" pitchFamily="-107" charset="-128"/>
              <a:cs typeface="+mn-cs"/>
            </a:endParaRPr>
          </a:p>
        </p:txBody>
      </p:sp>
    </p:spTree>
    <p:extLst>
      <p:ext uri="{BB962C8B-B14F-4D97-AF65-F5344CB8AC3E}">
        <p14:creationId xmlns:p14="http://schemas.microsoft.com/office/powerpoint/2010/main" val="287874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note on terminology</a:t>
            </a:r>
          </a:p>
          <a:p>
            <a:r>
              <a:rPr lang="en-US" dirty="0"/>
              <a:t>There are so many buzz words out there right now for water management strategies that mimic or restore natural conditions of rivers or the landscape.</a:t>
            </a:r>
          </a:p>
          <a:p>
            <a:r>
              <a:rPr lang="en-US" dirty="0"/>
              <a:t>I’m going to use several of these later on b/c they’re in law or a program name. </a:t>
            </a:r>
          </a:p>
          <a:p>
            <a:r>
              <a:rPr lang="en-US" dirty="0"/>
              <a:t>Just know that when we’re talking about floodplains, to me the important question is whether the action you’re talking about will restore floodplain functions and benefits to communities.</a:t>
            </a:r>
          </a:p>
          <a:p>
            <a:endParaRPr lang="en-US" dirty="0"/>
          </a:p>
        </p:txBody>
      </p:sp>
      <p:sp>
        <p:nvSpPr>
          <p:cNvPr id="4" name="Slide Number Placeholder 3"/>
          <p:cNvSpPr>
            <a:spLocks noGrp="1"/>
          </p:cNvSpPr>
          <p:nvPr>
            <p:ph type="sldNum" sz="quarter" idx="10"/>
          </p:nvPr>
        </p:nvSpPr>
        <p:spPr/>
        <p:txBody>
          <a:bodyPr/>
          <a:lstStyle/>
          <a:p>
            <a:fld id="{82A31301-53C5-44E1-BEBA-C9498A6E0DF3}" type="slidenum">
              <a:rPr lang="en-US" smtClean="0"/>
              <a:t>9</a:t>
            </a:fld>
            <a:endParaRPr lang="en-US"/>
          </a:p>
        </p:txBody>
      </p:sp>
    </p:spTree>
    <p:extLst>
      <p:ext uri="{BB962C8B-B14F-4D97-AF65-F5344CB8AC3E}">
        <p14:creationId xmlns:p14="http://schemas.microsoft.com/office/powerpoint/2010/main" val="40083503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1057467" y="5803901"/>
            <a:ext cx="367088" cy="677108"/>
          </a:xfrm>
          <a:prstGeom prst="rect">
            <a:avLst/>
          </a:prstGeom>
          <a:noFill/>
        </p:spPr>
        <p:txBody>
          <a:bodyPr wrap="none" lIns="0" tIns="0" rIns="0" bIns="0">
            <a:spAutoFit/>
          </a:bodyPr>
          <a:lstStyle>
            <a:lvl1pPr>
              <a:defRPr>
                <a:solidFill>
                  <a:schemeClr val="tx1"/>
                </a:solidFill>
                <a:latin typeface="Calisto MT" pitchFamily="18" charset="0"/>
                <a:ea typeface="ＭＳ Ｐゴシック" pitchFamily="-107" charset="-128"/>
              </a:defRPr>
            </a:lvl1pPr>
            <a:lvl2pPr marL="37931725" indent="-37474525">
              <a:defRPr>
                <a:solidFill>
                  <a:schemeClr val="tx1"/>
                </a:solidFill>
                <a:latin typeface="Calisto MT" pitchFamily="18" charset="0"/>
                <a:ea typeface="ＭＳ Ｐゴシック" pitchFamily="-107" charset="-128"/>
              </a:defRPr>
            </a:lvl2pPr>
            <a:lvl3pPr>
              <a:defRPr>
                <a:solidFill>
                  <a:schemeClr val="tx1"/>
                </a:solidFill>
                <a:latin typeface="Calisto MT" pitchFamily="18" charset="0"/>
                <a:ea typeface="ＭＳ Ｐゴシック" pitchFamily="-107" charset="-128"/>
              </a:defRPr>
            </a:lvl3pPr>
            <a:lvl4pPr>
              <a:defRPr>
                <a:solidFill>
                  <a:schemeClr val="tx1"/>
                </a:solidFill>
                <a:latin typeface="Calisto MT" pitchFamily="18" charset="0"/>
                <a:ea typeface="ＭＳ Ｐゴシック" pitchFamily="-107" charset="-128"/>
              </a:defRPr>
            </a:lvl4pPr>
            <a:lvl5pPr>
              <a:defRPr>
                <a:solidFill>
                  <a:schemeClr val="tx1"/>
                </a:solidFill>
                <a:latin typeface="Calisto MT" pitchFamily="18" charset="0"/>
                <a:ea typeface="ＭＳ Ｐゴシック" pitchFamily="-107" charset="-128"/>
              </a:defRPr>
            </a:lvl5pPr>
            <a:lvl6pPr marL="457200" fontAlgn="base">
              <a:spcBef>
                <a:spcPct val="0"/>
              </a:spcBef>
              <a:spcAft>
                <a:spcPct val="0"/>
              </a:spcAft>
              <a:defRPr>
                <a:solidFill>
                  <a:schemeClr val="tx1"/>
                </a:solidFill>
                <a:latin typeface="Calisto MT" pitchFamily="18" charset="0"/>
                <a:ea typeface="ＭＳ Ｐゴシック" pitchFamily="-107" charset="-128"/>
              </a:defRPr>
            </a:lvl6pPr>
            <a:lvl7pPr marL="914400" fontAlgn="base">
              <a:spcBef>
                <a:spcPct val="0"/>
              </a:spcBef>
              <a:spcAft>
                <a:spcPct val="0"/>
              </a:spcAft>
              <a:defRPr>
                <a:solidFill>
                  <a:schemeClr val="tx1"/>
                </a:solidFill>
                <a:latin typeface="Calisto MT" pitchFamily="18" charset="0"/>
                <a:ea typeface="ＭＳ Ｐゴシック" pitchFamily="-107" charset="-128"/>
              </a:defRPr>
            </a:lvl7pPr>
            <a:lvl8pPr marL="1371600" fontAlgn="base">
              <a:spcBef>
                <a:spcPct val="0"/>
              </a:spcBef>
              <a:spcAft>
                <a:spcPct val="0"/>
              </a:spcAft>
              <a:defRPr>
                <a:solidFill>
                  <a:schemeClr val="tx1"/>
                </a:solidFill>
                <a:latin typeface="Calisto MT" pitchFamily="18" charset="0"/>
                <a:ea typeface="ＭＳ Ｐゴシック" pitchFamily="-107" charset="-128"/>
              </a:defRPr>
            </a:lvl8pPr>
            <a:lvl9pPr marL="1828800" fontAlgn="base">
              <a:spcBef>
                <a:spcPct val="0"/>
              </a:spcBef>
              <a:spcAft>
                <a:spcPct val="0"/>
              </a:spcAft>
              <a:defRPr>
                <a:solidFill>
                  <a:schemeClr val="tx1"/>
                </a:solidFill>
                <a:latin typeface="Calisto MT" pitchFamily="18" charset="0"/>
                <a:ea typeface="ＭＳ Ｐゴシック" pitchFamily="-107" charset="-128"/>
              </a:defRPr>
            </a:lvl9pPr>
          </a:lstStyle>
          <a:p>
            <a:pPr>
              <a:defRPr/>
            </a:pPr>
            <a:r>
              <a:rPr lang="en-US" sz="4400" b="0" dirty="0">
                <a:solidFill>
                  <a:schemeClr val="accent1"/>
                </a:solidFill>
                <a:latin typeface="Wingdings" pitchFamily="2" charset="2"/>
              </a:rPr>
              <a:t>S</a:t>
            </a:r>
          </a:p>
        </p:txBody>
      </p:sp>
      <p:sp>
        <p:nvSpPr>
          <p:cNvPr id="2" name="Title 1"/>
          <p:cNvSpPr>
            <a:spLocks noGrp="1"/>
          </p:cNvSpPr>
          <p:nvPr>
            <p:ph type="ctrTitle"/>
          </p:nvPr>
        </p:nvSpPr>
        <p:spPr>
          <a:xfrm>
            <a:off x="609599" y="1295401"/>
            <a:ext cx="10970684" cy="1927225"/>
          </a:xfrm>
        </p:spPr>
        <p:txBody>
          <a:bodyPr tIns="0" bIns="0" anchor="b"/>
          <a:lstStyle>
            <a:lvl1pPr>
              <a:defRPr sz="60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609599" y="3307976"/>
            <a:ext cx="10970684"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Date Placeholder 3"/>
          <p:cNvSpPr>
            <a:spLocks noGrp="1"/>
          </p:cNvSpPr>
          <p:nvPr>
            <p:ph type="dt" sz="half" idx="10"/>
          </p:nvPr>
        </p:nvSpPr>
        <p:spPr/>
        <p:txBody>
          <a:bodyPr/>
          <a:lstStyle>
            <a:lvl1pPr>
              <a:defRPr/>
            </a:lvl1pPr>
          </a:lstStyle>
          <a:p>
            <a:pPr>
              <a:defRPr/>
            </a:pPr>
            <a:fld id="{312C01DE-8395-418B-89B6-B4F5D29A659F}" type="datetime1">
              <a:rPr lang="en-US"/>
              <a:pPr>
                <a:defRPr/>
              </a:pPr>
              <a:t>10/23/2018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700F6F8-395A-44B9-8349-8D9AC043F7A5}" type="slidenum">
              <a:rPr lang="en-US"/>
              <a:pPr>
                <a:defRPr/>
              </a:pPr>
              <a:t>‹#›</a:t>
            </a:fld>
            <a:endParaRPr lang="en-US" dirty="0"/>
          </a:p>
        </p:txBody>
      </p:sp>
    </p:spTree>
    <p:extLst>
      <p:ext uri="{BB962C8B-B14F-4D97-AF65-F5344CB8AC3E}">
        <p14:creationId xmlns:p14="http://schemas.microsoft.com/office/powerpoint/2010/main" val="13253148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1"/>
            <a:ext cx="4679577" cy="2209800"/>
          </a:xfrm>
        </p:spPr>
        <p:txBody>
          <a:bodyPr anchor="b"/>
          <a:lstStyle>
            <a:lvl1pPr algn="l">
              <a:defRPr sz="4400" b="0"/>
            </a:lvl1pPr>
          </a:lstStyle>
          <a:p>
            <a:r>
              <a:rPr lang="en-US"/>
              <a:t>Click to edit Master title style</a:t>
            </a:r>
            <a:endParaRPr/>
          </a:p>
        </p:txBody>
      </p:sp>
      <p:sp>
        <p:nvSpPr>
          <p:cNvPr id="3" name="Content Placeholder 2"/>
          <p:cNvSpPr>
            <a:spLocks noGrp="1"/>
          </p:cNvSpPr>
          <p:nvPr>
            <p:ph idx="1"/>
          </p:nvPr>
        </p:nvSpPr>
        <p:spPr>
          <a:xfrm>
            <a:off x="6705600" y="273051"/>
            <a:ext cx="4876800" cy="5853113"/>
          </a:xfrm>
        </p:spPr>
        <p:txBody>
          <a:bodyPr>
            <a:normAutofit/>
          </a:bodyPr>
          <a:lstStyle>
            <a:lvl1pPr>
              <a:defRPr sz="22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09600" y="2649071"/>
            <a:ext cx="4679577" cy="3388192"/>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pPr>
              <a:defRPr/>
            </a:pPr>
            <a:fld id="{C7ECD07F-0381-488D-A898-4BF4B7B4E4A4}" type="datetime1">
              <a:rPr lang="en-US"/>
              <a:pPr>
                <a:defRPr/>
              </a:pPr>
              <a:t>10/23/2018</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86606ED2-78F1-4AB2-91CA-B4A84480BA58}" type="slidenum">
              <a:rPr lang="en-US"/>
              <a:pPr>
                <a:defRPr/>
              </a:pPr>
              <a:t>‹#›</a:t>
            </a:fld>
            <a:endParaRPr lang="en-US" dirty="0"/>
          </a:p>
        </p:txBody>
      </p:sp>
    </p:spTree>
    <p:extLst>
      <p:ext uri="{BB962C8B-B14F-4D97-AF65-F5344CB8AC3E}">
        <p14:creationId xmlns:p14="http://schemas.microsoft.com/office/powerpoint/2010/main" val="263243884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35234" y="381001"/>
            <a:ext cx="4847167" cy="22098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6735234" y="2649071"/>
            <a:ext cx="4847167" cy="3505667"/>
          </a:xfrm>
        </p:spPr>
        <p:txBody>
          <a:bodyPr>
            <a:normAutofit/>
          </a:bodyPr>
          <a:lstStyle>
            <a:lvl1pPr marL="0" indent="0">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8"/>
          <p:cNvSpPr>
            <a:spLocks noGrp="1"/>
          </p:cNvSpPr>
          <p:nvPr>
            <p:ph type="pic" sz="quarter" idx="13"/>
          </p:nvPr>
        </p:nvSpPr>
        <p:spPr>
          <a:xfrm>
            <a:off x="304800" y="1143000"/>
            <a:ext cx="5689600" cy="4267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dirty="0"/>
              <a:t>Click icon to add picture</a:t>
            </a:r>
            <a:endParaRPr noProof="0" dirty="0"/>
          </a:p>
        </p:txBody>
      </p:sp>
      <p:sp>
        <p:nvSpPr>
          <p:cNvPr id="5" name="Date Placeholder 4"/>
          <p:cNvSpPr>
            <a:spLocks noGrp="1"/>
          </p:cNvSpPr>
          <p:nvPr>
            <p:ph type="dt" sz="half" idx="14"/>
          </p:nvPr>
        </p:nvSpPr>
        <p:spPr/>
        <p:txBody>
          <a:bodyPr/>
          <a:lstStyle>
            <a:lvl1pPr>
              <a:defRPr>
                <a:solidFill>
                  <a:schemeClr val="bg1"/>
                </a:solidFill>
              </a:defRPr>
            </a:lvl1pPr>
          </a:lstStyle>
          <a:p>
            <a:pPr>
              <a:defRPr/>
            </a:pPr>
            <a:fld id="{DEFADD32-90E9-41A1-AA4D-4B7C4E2933E6}" type="datetime1">
              <a:rPr lang="en-US"/>
              <a:pPr>
                <a:defRPr/>
              </a:pPr>
              <a:t>10/23/2018</a:t>
            </a:fld>
            <a:endParaRPr lang="en-US" dirty="0"/>
          </a:p>
        </p:txBody>
      </p:sp>
      <p:sp>
        <p:nvSpPr>
          <p:cNvPr id="6" name="Footer Placeholder 5"/>
          <p:cNvSpPr>
            <a:spLocks noGrp="1"/>
          </p:cNvSpPr>
          <p:nvPr>
            <p:ph type="ftr" sz="quarter" idx="15"/>
          </p:nvPr>
        </p:nvSpPr>
        <p:spPr/>
        <p:txBody>
          <a:bodyPr/>
          <a:lstStyle>
            <a:lvl1pPr>
              <a:defRPr/>
            </a:lvl1pPr>
          </a:lstStyle>
          <a:p>
            <a:pPr>
              <a:defRPr/>
            </a:pPr>
            <a:endParaRPr lang="en-US" dirty="0"/>
          </a:p>
        </p:txBody>
      </p:sp>
      <p:sp>
        <p:nvSpPr>
          <p:cNvPr id="7" name="Slide Number Placeholder 6"/>
          <p:cNvSpPr>
            <a:spLocks noGrp="1"/>
          </p:cNvSpPr>
          <p:nvPr>
            <p:ph type="sldNum" sz="quarter" idx="16"/>
          </p:nvPr>
        </p:nvSpPr>
        <p:spPr/>
        <p:txBody>
          <a:bodyPr/>
          <a:lstStyle>
            <a:lvl1pPr>
              <a:defRPr/>
            </a:lvl1pPr>
          </a:lstStyle>
          <a:p>
            <a:pPr>
              <a:defRPr/>
            </a:pPr>
            <a:fld id="{32047D2F-A74B-4AF8-8409-8A672544B883}" type="slidenum">
              <a:rPr lang="en-US"/>
              <a:pPr>
                <a:defRPr/>
              </a:pPr>
              <a:t>‹#›</a:t>
            </a:fld>
            <a:endParaRPr lang="en-US" dirty="0"/>
          </a:p>
        </p:txBody>
      </p:sp>
    </p:spTree>
    <p:extLst>
      <p:ext uri="{BB962C8B-B14F-4D97-AF65-F5344CB8AC3E}">
        <p14:creationId xmlns:p14="http://schemas.microsoft.com/office/powerpoint/2010/main" val="165175454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35234" y="381001"/>
            <a:ext cx="4847167" cy="22098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6735234" y="2649071"/>
            <a:ext cx="4847167" cy="3505667"/>
          </a:xfrm>
        </p:spPr>
        <p:txBody>
          <a:bodyPr>
            <a:normAutofit/>
          </a:bodyPr>
          <a:lstStyle>
            <a:lvl1pPr marL="0" indent="0">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8"/>
          <p:cNvSpPr>
            <a:spLocks noGrp="1"/>
          </p:cNvSpPr>
          <p:nvPr>
            <p:ph type="pic" sz="quarter" idx="13"/>
          </p:nvPr>
        </p:nvSpPr>
        <p:spPr>
          <a:xfrm>
            <a:off x="1320800" y="2590800"/>
            <a:ext cx="4673600" cy="3505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dirty="0"/>
              <a:t>Click icon to add picture</a:t>
            </a:r>
            <a:endParaRPr noProof="0" dirty="0"/>
          </a:p>
        </p:txBody>
      </p:sp>
      <p:sp>
        <p:nvSpPr>
          <p:cNvPr id="8" name="Picture Placeholder 8"/>
          <p:cNvSpPr>
            <a:spLocks noGrp="1"/>
          </p:cNvSpPr>
          <p:nvPr>
            <p:ph type="pic" sz="quarter" idx="14"/>
          </p:nvPr>
        </p:nvSpPr>
        <p:spPr>
          <a:xfrm>
            <a:off x="3306234" y="1260475"/>
            <a:ext cx="1672167" cy="1254125"/>
          </a:xfrm>
          <a:prstGeom prst="ellipse">
            <a:avLst/>
          </a:prstGeom>
          <a:ln w="28575">
            <a:solidFill>
              <a:schemeClr val="accent1"/>
            </a:solidFill>
          </a:ln>
        </p:spPr>
        <p:txBody>
          <a:bodyPr rtlCol="0">
            <a:normAutofit/>
          </a:bodyPr>
          <a:lstStyle>
            <a:lvl1pPr marL="0" indent="0">
              <a:buNone/>
              <a:defRPr sz="1400">
                <a:solidFill>
                  <a:schemeClr val="bg1"/>
                </a:solidFill>
              </a:defRPr>
            </a:lvl1pPr>
          </a:lstStyle>
          <a:p>
            <a:pPr lvl="0"/>
            <a:r>
              <a:rPr lang="en-US" noProof="0" dirty="0"/>
              <a:t>Click icon to add picture</a:t>
            </a:r>
            <a:endParaRPr noProof="0" dirty="0"/>
          </a:p>
        </p:txBody>
      </p:sp>
      <p:sp>
        <p:nvSpPr>
          <p:cNvPr id="10" name="Picture Placeholder 8"/>
          <p:cNvSpPr>
            <a:spLocks noGrp="1"/>
          </p:cNvSpPr>
          <p:nvPr>
            <p:ph type="pic" sz="quarter" idx="15"/>
          </p:nvPr>
        </p:nvSpPr>
        <p:spPr>
          <a:xfrm>
            <a:off x="359834" y="762000"/>
            <a:ext cx="2789767" cy="2092325"/>
          </a:xfrm>
          <a:prstGeom prst="ellipse">
            <a:avLst/>
          </a:prstGeom>
          <a:ln w="28575">
            <a:solidFill>
              <a:schemeClr val="accent1"/>
            </a:solidFill>
          </a:ln>
        </p:spPr>
        <p:txBody>
          <a:bodyPr rtlCol="0">
            <a:normAutofit/>
          </a:bodyPr>
          <a:lstStyle>
            <a:lvl1pPr marL="0" indent="0">
              <a:buNone/>
              <a:defRPr sz="1800">
                <a:solidFill>
                  <a:schemeClr val="bg1"/>
                </a:solidFill>
              </a:defRPr>
            </a:lvl1pPr>
          </a:lstStyle>
          <a:p>
            <a:pPr lvl="0"/>
            <a:r>
              <a:rPr lang="en-US" noProof="0" dirty="0"/>
              <a:t>Click icon to add picture</a:t>
            </a:r>
            <a:endParaRPr noProof="0" dirty="0"/>
          </a:p>
        </p:txBody>
      </p:sp>
      <p:sp>
        <p:nvSpPr>
          <p:cNvPr id="7" name="Date Placeholder 4"/>
          <p:cNvSpPr>
            <a:spLocks noGrp="1"/>
          </p:cNvSpPr>
          <p:nvPr>
            <p:ph type="dt" sz="half" idx="16"/>
          </p:nvPr>
        </p:nvSpPr>
        <p:spPr/>
        <p:txBody>
          <a:bodyPr/>
          <a:lstStyle>
            <a:lvl1pPr>
              <a:defRPr>
                <a:solidFill>
                  <a:schemeClr val="bg1"/>
                </a:solidFill>
              </a:defRPr>
            </a:lvl1pPr>
          </a:lstStyle>
          <a:p>
            <a:pPr>
              <a:defRPr/>
            </a:pPr>
            <a:fld id="{51FAC91B-C0D1-4003-8A89-DFE374E76ADE}" type="datetime1">
              <a:rPr lang="en-US"/>
              <a:pPr>
                <a:defRPr/>
              </a:pPr>
              <a:t>10/23/2018</a:t>
            </a:fld>
            <a:endParaRPr lang="en-US" dirty="0"/>
          </a:p>
        </p:txBody>
      </p:sp>
      <p:sp>
        <p:nvSpPr>
          <p:cNvPr id="11" name="Footer Placeholder 5"/>
          <p:cNvSpPr>
            <a:spLocks noGrp="1"/>
          </p:cNvSpPr>
          <p:nvPr>
            <p:ph type="ftr" sz="quarter" idx="17"/>
          </p:nvPr>
        </p:nvSpPr>
        <p:spPr/>
        <p:txBody>
          <a:bodyPr/>
          <a:lstStyle>
            <a:lvl1pPr>
              <a:defRPr/>
            </a:lvl1pPr>
          </a:lstStyle>
          <a:p>
            <a:pPr>
              <a:defRPr/>
            </a:pPr>
            <a:endParaRPr lang="en-US" dirty="0"/>
          </a:p>
        </p:txBody>
      </p:sp>
      <p:sp>
        <p:nvSpPr>
          <p:cNvPr id="12" name="Slide Number Placeholder 6"/>
          <p:cNvSpPr>
            <a:spLocks noGrp="1"/>
          </p:cNvSpPr>
          <p:nvPr>
            <p:ph type="sldNum" sz="quarter" idx="18"/>
          </p:nvPr>
        </p:nvSpPr>
        <p:spPr/>
        <p:txBody>
          <a:bodyPr/>
          <a:lstStyle>
            <a:lvl1pPr>
              <a:defRPr/>
            </a:lvl1pPr>
          </a:lstStyle>
          <a:p>
            <a:pPr>
              <a:defRPr/>
            </a:pPr>
            <a:fld id="{D8FBB435-8644-4607-9902-C7FDCFF5691E}" type="slidenum">
              <a:rPr lang="en-US"/>
              <a:pPr>
                <a:defRPr/>
              </a:pPr>
              <a:t>‹#›</a:t>
            </a:fld>
            <a:endParaRPr lang="en-US" dirty="0"/>
          </a:p>
        </p:txBody>
      </p:sp>
    </p:spTree>
    <p:extLst>
      <p:ext uri="{BB962C8B-B14F-4D97-AF65-F5344CB8AC3E}">
        <p14:creationId xmlns:p14="http://schemas.microsoft.com/office/powerpoint/2010/main" val="364328976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609601" y="2568389"/>
            <a:ext cx="10970684" cy="3468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fld id="{2AE683F5-B3CF-48A2-8CD7-513EFAAD254A}" type="datetime1">
              <a:rPr lang="en-US"/>
              <a:pPr>
                <a:defRPr/>
              </a:pPr>
              <a:t>10/23/2018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B1A8BD-3D92-48AA-A264-EB79862E2A00}" type="slidenum">
              <a:rPr lang="en-US"/>
              <a:pPr>
                <a:defRPr/>
              </a:pPr>
              <a:t>‹#›</a:t>
            </a:fld>
            <a:endParaRPr lang="en-US" dirty="0"/>
          </a:p>
        </p:txBody>
      </p:sp>
    </p:spTree>
    <p:extLst>
      <p:ext uri="{BB962C8B-B14F-4D97-AF65-F5344CB8AC3E}">
        <p14:creationId xmlns:p14="http://schemas.microsoft.com/office/powerpoint/2010/main" val="2049414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274639"/>
            <a:ext cx="2032000" cy="5851525"/>
          </a:xfrm>
        </p:spPr>
        <p:txBody>
          <a:bodyPr vert="eaVert" anchor="t"/>
          <a:lstStyle/>
          <a:p>
            <a:r>
              <a:rPr lang="en-US"/>
              <a:t>Click to edit Master title style</a:t>
            </a:r>
            <a:endParaRPr/>
          </a:p>
        </p:txBody>
      </p:sp>
      <p:sp>
        <p:nvSpPr>
          <p:cNvPr id="3" name="Vertical Text Placeholder 2"/>
          <p:cNvSpPr>
            <a:spLocks noGrp="1"/>
          </p:cNvSpPr>
          <p:nvPr>
            <p:ph type="body" orient="vert" idx="1"/>
          </p:nvPr>
        </p:nvSpPr>
        <p:spPr>
          <a:xfrm>
            <a:off x="609600" y="416859"/>
            <a:ext cx="8026400" cy="56156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fld id="{F8AB348A-4031-4E00-8D8D-D1BA2B2BC509}" type="datetime1">
              <a:rPr lang="en-US"/>
              <a:pPr>
                <a:defRPr/>
              </a:pPr>
              <a:t>10/23/2018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CCB9BEC-8E77-4AC5-B6CD-6E5D7E97F2D0}" type="slidenum">
              <a:rPr lang="en-US"/>
              <a:pPr>
                <a:defRPr/>
              </a:pPr>
              <a:t>‹#›</a:t>
            </a:fld>
            <a:endParaRPr lang="en-US" dirty="0"/>
          </a:p>
        </p:txBody>
      </p:sp>
    </p:spTree>
    <p:extLst>
      <p:ext uri="{BB962C8B-B14F-4D97-AF65-F5344CB8AC3E}">
        <p14:creationId xmlns:p14="http://schemas.microsoft.com/office/powerpoint/2010/main" val="272262352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CA24778D-6A82-432C-A595-18B5DCC3CB52}" type="datetime1">
              <a:rPr lang="en-US"/>
              <a:pPr>
                <a:defRPr/>
              </a:pPr>
              <a:t>10/23/2018</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
        <p:nvSpPr>
          <p:cNvPr id="4" name="Slide Number Placeholder 4"/>
          <p:cNvSpPr>
            <a:spLocks noGrp="1"/>
          </p:cNvSpPr>
          <p:nvPr>
            <p:ph type="sldNum" sz="quarter" idx="12"/>
          </p:nvPr>
        </p:nvSpPr>
        <p:spPr/>
        <p:txBody>
          <a:bodyPr/>
          <a:lstStyle>
            <a:lvl1pPr>
              <a:defRPr/>
            </a:lvl1pPr>
          </a:lstStyle>
          <a:p>
            <a:pPr>
              <a:defRPr/>
            </a:pPr>
            <a:fld id="{F5255693-4838-4F70-BC18-22C92F20C325}" type="slidenum">
              <a:rPr lang="en-US"/>
              <a:pPr>
                <a:defRPr/>
              </a:pPr>
              <a:t>‹#›</a:t>
            </a:fld>
            <a:endParaRPr lang="en-US" dirty="0"/>
          </a:p>
        </p:txBody>
      </p:sp>
    </p:spTree>
    <p:extLst>
      <p:ext uri="{BB962C8B-B14F-4D97-AF65-F5344CB8AC3E}">
        <p14:creationId xmlns:p14="http://schemas.microsoft.com/office/powerpoint/2010/main" val="302239602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EFECCF-6E1A-4F68-A9C3-8669B264160A}" type="datetime1">
              <a:rPr lang="en-US"/>
              <a:pPr>
                <a:defRPr/>
              </a:pPr>
              <a:t>10/23/2018</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8BCA2DE6-13F3-4EE4-A949-03AAD4A9A7AB}" type="slidenum">
              <a:rPr lang="en-US"/>
              <a:pPr>
                <a:defRPr/>
              </a:pPr>
              <a:t>‹#›</a:t>
            </a:fld>
            <a:endParaRPr lang="en-US" dirty="0"/>
          </a:p>
        </p:txBody>
      </p:sp>
    </p:spTree>
    <p:extLst>
      <p:ext uri="{BB962C8B-B14F-4D97-AF65-F5344CB8AC3E}">
        <p14:creationId xmlns:p14="http://schemas.microsoft.com/office/powerpoint/2010/main" val="5477040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332017-763B-4B13-AD26-0CDF35ECFA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843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B0745F-DF93-4D47-BA87-4E750413D4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9042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CD289F-7B71-48AF-8B92-C79CF7D87A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959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a:lvl1pPr>
          </a:lstStyle>
          <a:p>
            <a:pPr>
              <a:defRPr/>
            </a:pPr>
            <a:fld id="{1CBF8DB1-0C47-41D7-9595-F89CF6729E13}" type="datetime1">
              <a:rPr lang="en-US"/>
              <a:pPr>
                <a:defRPr/>
              </a:pPr>
              <a:t>10/23/2018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EAFF784-A259-48FC-ACE9-9ED07C8CA709}" type="slidenum">
              <a:rPr lang="en-US"/>
              <a:pPr>
                <a:defRPr/>
              </a:pPr>
              <a:t>‹#›</a:t>
            </a:fld>
            <a:endParaRPr lang="en-US" dirty="0"/>
          </a:p>
        </p:txBody>
      </p:sp>
    </p:spTree>
    <p:extLst>
      <p:ext uri="{BB962C8B-B14F-4D97-AF65-F5344CB8AC3E}">
        <p14:creationId xmlns:p14="http://schemas.microsoft.com/office/powerpoint/2010/main" val="3723892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E57D64B-E65A-45A1-B618-7799393FE5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127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AC66B70-4964-4104-B34D-EFBC400B2A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2502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7B32CEE-50E7-454D-8B85-4D7F40A092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8789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C989C0-E0EA-48A8-9AC4-7A369BF959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9779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DEB879E-DB5F-403C-8FC3-98AF62E33E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699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86C52E-AA17-4047-B3C8-D7F06AD776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1430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4FF0A8-2456-4413-82C2-2C054D46C9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2730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52401"/>
            <a:ext cx="30480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52401"/>
            <a:ext cx="8940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A9EB24-8FFF-4130-BB3B-45B7FE3E61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0068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6A440A-8DC1-47E5-B46C-2C9191BFC7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835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A8477D-DF44-4B50-8700-0FA56FB26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352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87552" y="2784475"/>
            <a:ext cx="5023104" cy="325278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9671" y="2784475"/>
            <a:ext cx="5023104" cy="325278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3"/>
          <p:cNvSpPr>
            <a:spLocks noGrp="1"/>
          </p:cNvSpPr>
          <p:nvPr>
            <p:ph type="dt" sz="half" idx="10"/>
          </p:nvPr>
        </p:nvSpPr>
        <p:spPr/>
        <p:txBody>
          <a:bodyPr/>
          <a:lstStyle>
            <a:lvl1pPr>
              <a:defRPr/>
            </a:lvl1pPr>
          </a:lstStyle>
          <a:p>
            <a:pPr>
              <a:defRPr/>
            </a:pPr>
            <a:fld id="{4E3EF353-C063-4FCB-9668-B596E6394F8D}" type="datetime1">
              <a:rPr lang="en-US"/>
              <a:pPr>
                <a:defRPr/>
              </a:pPr>
              <a:t>10/23/2018</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F238337-0693-4255-8296-E7796999C255}" type="slidenum">
              <a:rPr lang="en-US"/>
              <a:pPr>
                <a:defRPr/>
              </a:pPr>
              <a:t>‹#›</a:t>
            </a:fld>
            <a:endParaRPr lang="en-US" dirty="0"/>
          </a:p>
        </p:txBody>
      </p:sp>
    </p:spTree>
    <p:extLst>
      <p:ext uri="{BB962C8B-B14F-4D97-AF65-F5344CB8AC3E}">
        <p14:creationId xmlns:p14="http://schemas.microsoft.com/office/powerpoint/2010/main" val="2559721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B0E8C1-B4CB-4E9F-B474-2D981B741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03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EF7328-DB6B-4EA9-8C9A-224156005F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134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DA8C02-025A-4FBC-A4D3-62AFC27E18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406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3F2AFB0-C6AC-4331-A7B5-0EA201811E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865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752E26C-D3BB-451D-AF52-C058421B6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38082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2083E8-7170-431D-BD75-E0F8C7B56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92320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6F8EC-D9CA-49A8-ABD8-87BC92BE30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444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78714F-D3BB-4905-8654-190093F96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206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52401"/>
            <a:ext cx="30480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52401"/>
            <a:ext cx="8940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0DBA11-037E-4AB6-8866-1CA3FFEA03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5223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52401"/>
            <a:ext cx="12192000" cy="5973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464991-6AE7-4A80-A3C5-701135B02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214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87552" y="2232211"/>
            <a:ext cx="5023104"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87552" y="3160060"/>
            <a:ext cx="5023104" cy="2891491"/>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5437" y="2232211"/>
            <a:ext cx="5023104"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5437" y="3160060"/>
            <a:ext cx="5023104" cy="2891491"/>
          </a:xfrm>
        </p:spPr>
        <p:txBody>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3"/>
          <p:cNvSpPr>
            <a:spLocks noGrp="1"/>
          </p:cNvSpPr>
          <p:nvPr>
            <p:ph type="dt" sz="half" idx="10"/>
          </p:nvPr>
        </p:nvSpPr>
        <p:spPr/>
        <p:txBody>
          <a:bodyPr/>
          <a:lstStyle>
            <a:lvl1pPr>
              <a:defRPr/>
            </a:lvl1pPr>
          </a:lstStyle>
          <a:p>
            <a:pPr>
              <a:defRPr/>
            </a:pPr>
            <a:fld id="{598DE2C3-47CA-444B-A803-0E00BC7254C9}" type="datetime1">
              <a:rPr lang="en-US"/>
              <a:pPr>
                <a:defRPr/>
              </a:pPr>
              <a:t>10/23/2018</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48D7081-72FE-4A93-B60E-9274B55336F7}" type="slidenum">
              <a:rPr lang="en-US"/>
              <a:pPr>
                <a:defRPr/>
              </a:pPr>
              <a:t>‹#›</a:t>
            </a:fld>
            <a:endParaRPr lang="en-US" dirty="0"/>
          </a:p>
        </p:txBody>
      </p:sp>
    </p:spTree>
    <p:extLst>
      <p:ext uri="{BB962C8B-B14F-4D97-AF65-F5344CB8AC3E}">
        <p14:creationId xmlns:p14="http://schemas.microsoft.com/office/powerpoint/2010/main" val="26123447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FB53C-A466-4C5E-A9E1-24A35D5156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15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16000" y="2784475"/>
            <a:ext cx="10208683"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2"/>
          <p:cNvSpPr>
            <a:spLocks noGrp="1"/>
          </p:cNvSpPr>
          <p:nvPr>
            <p:ph sz="half" idx="13"/>
          </p:nvPr>
        </p:nvSpPr>
        <p:spPr>
          <a:xfrm>
            <a:off x="1016000" y="4497070"/>
            <a:ext cx="10208683"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3"/>
          <p:cNvSpPr>
            <a:spLocks noGrp="1"/>
          </p:cNvSpPr>
          <p:nvPr>
            <p:ph type="dt" sz="half" idx="14"/>
          </p:nvPr>
        </p:nvSpPr>
        <p:spPr/>
        <p:txBody>
          <a:bodyPr/>
          <a:lstStyle>
            <a:lvl1pPr>
              <a:defRPr/>
            </a:lvl1pPr>
          </a:lstStyle>
          <a:p>
            <a:pPr>
              <a:defRPr/>
            </a:pPr>
            <a:fld id="{0B3E9B54-0B28-443D-9B29-C5A9686304D2}" type="datetime1">
              <a:rPr lang="en-US"/>
              <a:pPr>
                <a:defRPr/>
              </a:pPr>
              <a:t>10/23/2018</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dirty="0"/>
          </a:p>
        </p:txBody>
      </p:sp>
      <p:sp>
        <p:nvSpPr>
          <p:cNvPr id="7" name="Slide Number Placeholder 5"/>
          <p:cNvSpPr>
            <a:spLocks noGrp="1"/>
          </p:cNvSpPr>
          <p:nvPr>
            <p:ph type="sldNum" sz="quarter" idx="16"/>
          </p:nvPr>
        </p:nvSpPr>
        <p:spPr/>
        <p:txBody>
          <a:bodyPr/>
          <a:lstStyle>
            <a:lvl1pPr>
              <a:defRPr/>
            </a:lvl1pPr>
          </a:lstStyle>
          <a:p>
            <a:pPr>
              <a:defRPr/>
            </a:pPr>
            <a:fld id="{09B1A7DA-381C-4C97-8294-458BC50D7767}" type="slidenum">
              <a:rPr lang="en-US"/>
              <a:pPr>
                <a:defRPr/>
              </a:pPr>
              <a:t>‹#›</a:t>
            </a:fld>
            <a:endParaRPr lang="en-US" dirty="0"/>
          </a:p>
        </p:txBody>
      </p:sp>
    </p:spTree>
    <p:extLst>
      <p:ext uri="{BB962C8B-B14F-4D97-AF65-F5344CB8AC3E}">
        <p14:creationId xmlns:p14="http://schemas.microsoft.com/office/powerpoint/2010/main" val="3870773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181344" y="2784475"/>
            <a:ext cx="5023104"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2"/>
          <p:cNvSpPr>
            <a:spLocks noGrp="1"/>
          </p:cNvSpPr>
          <p:nvPr>
            <p:ph sz="half" idx="13"/>
          </p:nvPr>
        </p:nvSpPr>
        <p:spPr>
          <a:xfrm>
            <a:off x="6181344" y="4497070"/>
            <a:ext cx="5023104"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Content Placeholder 2"/>
          <p:cNvSpPr>
            <a:spLocks noGrp="1"/>
          </p:cNvSpPr>
          <p:nvPr>
            <p:ph sz="half" idx="14"/>
          </p:nvPr>
        </p:nvSpPr>
        <p:spPr>
          <a:xfrm>
            <a:off x="987552" y="2784475"/>
            <a:ext cx="5023104" cy="3252788"/>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Date Placeholder 3"/>
          <p:cNvSpPr>
            <a:spLocks noGrp="1"/>
          </p:cNvSpPr>
          <p:nvPr>
            <p:ph type="dt" sz="half" idx="15"/>
          </p:nvPr>
        </p:nvSpPr>
        <p:spPr/>
        <p:txBody>
          <a:bodyPr/>
          <a:lstStyle>
            <a:lvl1pPr>
              <a:defRPr/>
            </a:lvl1pPr>
          </a:lstStyle>
          <a:p>
            <a:pPr>
              <a:defRPr/>
            </a:pPr>
            <a:fld id="{C70D53FD-B585-47ED-9C47-959DF7D1878D}" type="datetime1">
              <a:rPr lang="en-US"/>
              <a:pPr>
                <a:defRPr/>
              </a:pPr>
              <a:t>10/23/2018</a:t>
            </a:fld>
            <a:endParaRPr lang="en-US" dirty="0"/>
          </a:p>
        </p:txBody>
      </p:sp>
      <p:sp>
        <p:nvSpPr>
          <p:cNvPr id="7" name="Footer Placeholder 4"/>
          <p:cNvSpPr>
            <a:spLocks noGrp="1"/>
          </p:cNvSpPr>
          <p:nvPr>
            <p:ph type="ftr" sz="quarter" idx="16"/>
          </p:nvPr>
        </p:nvSpPr>
        <p:spPr/>
        <p:txBody>
          <a:bodyPr/>
          <a:lstStyle>
            <a:lvl1pPr>
              <a:defRPr/>
            </a:lvl1pPr>
          </a:lstStyle>
          <a:p>
            <a:pPr>
              <a:defRPr/>
            </a:pPr>
            <a:endParaRPr lang="en-US" dirty="0"/>
          </a:p>
        </p:txBody>
      </p:sp>
      <p:sp>
        <p:nvSpPr>
          <p:cNvPr id="10" name="Slide Number Placeholder 5"/>
          <p:cNvSpPr>
            <a:spLocks noGrp="1"/>
          </p:cNvSpPr>
          <p:nvPr>
            <p:ph type="sldNum" sz="quarter" idx="17"/>
          </p:nvPr>
        </p:nvSpPr>
        <p:spPr/>
        <p:txBody>
          <a:bodyPr/>
          <a:lstStyle>
            <a:lvl1pPr>
              <a:defRPr/>
            </a:lvl1pPr>
          </a:lstStyle>
          <a:p>
            <a:pPr>
              <a:defRPr/>
            </a:pPr>
            <a:fld id="{E99694BD-B508-41C2-ABA2-91CCC4F4208A}" type="slidenum">
              <a:rPr lang="en-US"/>
              <a:pPr>
                <a:defRPr/>
              </a:pPr>
              <a:t>‹#›</a:t>
            </a:fld>
            <a:endParaRPr lang="en-US" dirty="0"/>
          </a:p>
        </p:txBody>
      </p:sp>
    </p:spTree>
    <p:extLst>
      <p:ext uri="{BB962C8B-B14F-4D97-AF65-F5344CB8AC3E}">
        <p14:creationId xmlns:p14="http://schemas.microsoft.com/office/powerpoint/2010/main" val="2421643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181344" y="2784475"/>
            <a:ext cx="5023104"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Content Placeholder 2"/>
          <p:cNvSpPr>
            <a:spLocks noGrp="1"/>
          </p:cNvSpPr>
          <p:nvPr>
            <p:ph sz="half" idx="13"/>
          </p:nvPr>
        </p:nvSpPr>
        <p:spPr>
          <a:xfrm>
            <a:off x="6181344" y="4497070"/>
            <a:ext cx="5023104"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Content Placeholder 2"/>
          <p:cNvSpPr>
            <a:spLocks noGrp="1"/>
          </p:cNvSpPr>
          <p:nvPr>
            <p:ph sz="half" idx="14"/>
          </p:nvPr>
        </p:nvSpPr>
        <p:spPr>
          <a:xfrm>
            <a:off x="986367" y="2784475"/>
            <a:ext cx="5023104"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Content Placeholder 2"/>
          <p:cNvSpPr>
            <a:spLocks noGrp="1"/>
          </p:cNvSpPr>
          <p:nvPr>
            <p:ph sz="half" idx="15"/>
          </p:nvPr>
        </p:nvSpPr>
        <p:spPr>
          <a:xfrm>
            <a:off x="986367" y="4497070"/>
            <a:ext cx="5023104"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3"/>
          <p:cNvSpPr>
            <a:spLocks noGrp="1"/>
          </p:cNvSpPr>
          <p:nvPr>
            <p:ph type="dt" sz="half" idx="16"/>
          </p:nvPr>
        </p:nvSpPr>
        <p:spPr/>
        <p:txBody>
          <a:bodyPr/>
          <a:lstStyle>
            <a:lvl1pPr>
              <a:defRPr/>
            </a:lvl1pPr>
          </a:lstStyle>
          <a:p>
            <a:pPr>
              <a:defRPr/>
            </a:pPr>
            <a:fld id="{8041331F-DD2E-4D67-AFFA-F27603F2913A}" type="datetime1">
              <a:rPr lang="en-US"/>
              <a:pPr>
                <a:defRPr/>
              </a:pPr>
              <a:t>10/23/2018</a:t>
            </a:fld>
            <a:endParaRPr lang="en-US" dirty="0"/>
          </a:p>
        </p:txBody>
      </p:sp>
      <p:sp>
        <p:nvSpPr>
          <p:cNvPr id="9" name="Footer Placeholder 4"/>
          <p:cNvSpPr>
            <a:spLocks noGrp="1"/>
          </p:cNvSpPr>
          <p:nvPr>
            <p:ph type="ftr" sz="quarter" idx="17"/>
          </p:nvPr>
        </p:nvSpPr>
        <p:spPr/>
        <p:txBody>
          <a:bodyPr/>
          <a:lstStyle>
            <a:lvl1pPr>
              <a:defRPr/>
            </a:lvl1pPr>
          </a:lstStyle>
          <a:p>
            <a:pPr>
              <a:defRPr/>
            </a:pPr>
            <a:endParaRPr lang="en-US" dirty="0"/>
          </a:p>
        </p:txBody>
      </p:sp>
      <p:sp>
        <p:nvSpPr>
          <p:cNvPr id="12" name="Slide Number Placeholder 5"/>
          <p:cNvSpPr>
            <a:spLocks noGrp="1"/>
          </p:cNvSpPr>
          <p:nvPr>
            <p:ph type="sldNum" sz="quarter" idx="18"/>
          </p:nvPr>
        </p:nvSpPr>
        <p:spPr/>
        <p:txBody>
          <a:bodyPr/>
          <a:lstStyle>
            <a:lvl1pPr>
              <a:defRPr/>
            </a:lvl1pPr>
          </a:lstStyle>
          <a:p>
            <a:pPr>
              <a:defRPr/>
            </a:pPr>
            <a:fld id="{9F2C8985-A058-4886-A071-E52019D583C3}" type="slidenum">
              <a:rPr lang="en-US"/>
              <a:pPr>
                <a:defRPr/>
              </a:pPr>
              <a:t>‹#›</a:t>
            </a:fld>
            <a:endParaRPr lang="en-US" dirty="0"/>
          </a:p>
        </p:txBody>
      </p:sp>
    </p:spTree>
    <p:extLst>
      <p:ext uri="{BB962C8B-B14F-4D97-AF65-F5344CB8AC3E}">
        <p14:creationId xmlns:p14="http://schemas.microsoft.com/office/powerpoint/2010/main" val="370772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6C1C22A0-EFD6-4CBB-834C-79E3952A9B63}" type="datetime1">
              <a:rPr lang="en-US"/>
              <a:pPr>
                <a:defRPr/>
              </a:pPr>
              <a:t>10/23/2018</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8ACC59B-A4B9-4A94-AA88-F8FB929DEAA5}" type="slidenum">
              <a:rPr lang="en-US"/>
              <a:pPr>
                <a:defRPr/>
              </a:pPr>
              <a:t>‹#›</a:t>
            </a:fld>
            <a:endParaRPr lang="en-US" dirty="0"/>
          </a:p>
        </p:txBody>
      </p:sp>
    </p:spTree>
    <p:extLst>
      <p:ext uri="{BB962C8B-B14F-4D97-AF65-F5344CB8AC3E}">
        <p14:creationId xmlns:p14="http://schemas.microsoft.com/office/powerpoint/2010/main" val="2105068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4057BFB-6139-4C81-A319-C8A73F29075C}" type="datetime1">
              <a:rPr lang="en-US"/>
              <a:pPr>
                <a:defRPr/>
              </a:pPr>
              <a:t>10/23/2018</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CC3375AE-F2DA-4201-BEF2-3400C99AD9DE}" type="slidenum">
              <a:rPr lang="en-US"/>
              <a:pPr>
                <a:defRPr/>
              </a:pPr>
              <a:t>‹#›</a:t>
            </a:fld>
            <a:endParaRPr lang="en-US" dirty="0"/>
          </a:p>
        </p:txBody>
      </p:sp>
    </p:spTree>
    <p:extLst>
      <p:ext uri="{BB962C8B-B14F-4D97-AF65-F5344CB8AC3E}">
        <p14:creationId xmlns:p14="http://schemas.microsoft.com/office/powerpoint/2010/main" val="381178931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7.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34448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986367" y="2770189"/>
            <a:ext cx="10217151"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100">
                <a:solidFill>
                  <a:srgbClr val="7F7F7F"/>
                </a:solidFill>
                <a:latin typeface="Calisto MT" pitchFamily="18" charset="0"/>
              </a:defRPr>
            </a:lvl1pPr>
          </a:lstStyle>
          <a:p>
            <a:pPr>
              <a:defRPr/>
            </a:pPr>
            <a:fld id="{FCA282D5-DFF8-4B28-907B-706017360213}" type="datetime1">
              <a:rPr lang="en-US"/>
              <a:pPr>
                <a:defRPr/>
              </a:pPr>
              <a:t>10/23/2018</a:t>
            </a:fld>
            <a:endParaRPr lang="en-US" dirty="0"/>
          </a:p>
        </p:txBody>
      </p:sp>
      <p:sp>
        <p:nvSpPr>
          <p:cNvPr id="5" name="Footer Placeholder 4"/>
          <p:cNvSpPr>
            <a:spLocks noGrp="1"/>
          </p:cNvSpPr>
          <p:nvPr>
            <p:ph type="ftr" sz="quarter" idx="3"/>
          </p:nvPr>
        </p:nvSpPr>
        <p:spPr>
          <a:xfrm>
            <a:off x="7719484" y="6356351"/>
            <a:ext cx="3860800"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rgbClr val="7F7F7F"/>
                </a:solidFill>
                <a:latin typeface="Calisto MT" pitchFamily="18" charset="0"/>
              </a:defRPr>
            </a:lvl1pPr>
          </a:lstStyle>
          <a:p>
            <a:pPr>
              <a:defRPr/>
            </a:pPr>
            <a:endParaRPr lang="en-US" dirty="0"/>
          </a:p>
        </p:txBody>
      </p:sp>
      <p:sp>
        <p:nvSpPr>
          <p:cNvPr id="6" name="Slide Number Placeholder 5"/>
          <p:cNvSpPr>
            <a:spLocks noGrp="1"/>
          </p:cNvSpPr>
          <p:nvPr>
            <p:ph type="sldNum" sz="quarter" idx="4"/>
          </p:nvPr>
        </p:nvSpPr>
        <p:spPr>
          <a:xfrm>
            <a:off x="5740400" y="6356351"/>
            <a:ext cx="711200" cy="365125"/>
          </a:xfrm>
          <a:prstGeom prst="rect">
            <a:avLst/>
          </a:prstGeom>
        </p:spPr>
        <p:txBody>
          <a:bodyPr vert="horz" wrap="square" lIns="91440" tIns="45720" rIns="91440" bIns="45720" numCol="1" anchor="ctr" anchorCtr="0" compatLnSpc="1">
            <a:prstTxWarp prst="textNoShape">
              <a:avLst/>
            </a:prstTxWarp>
          </a:bodyPr>
          <a:lstStyle>
            <a:lvl1pPr algn="ctr">
              <a:defRPr sz="1100">
                <a:solidFill>
                  <a:srgbClr val="7F7F7F"/>
                </a:solidFill>
                <a:latin typeface="Calisto MT" pitchFamily="18" charset="0"/>
              </a:defRPr>
            </a:lvl1pPr>
          </a:lstStyle>
          <a:p>
            <a:pPr>
              <a:defRPr/>
            </a:pPr>
            <a:fld id="{C1890111-3EBB-433F-BC22-5F6962D1053E}" type="slidenum">
              <a:rPr lang="en-US"/>
              <a:pPr>
                <a:defRPr/>
              </a:pPr>
              <a:t>‹#›</a:t>
            </a:fld>
            <a:endParaRPr lang="en-US" dirty="0"/>
          </a:p>
        </p:txBody>
      </p:sp>
    </p:spTree>
    <p:extLst>
      <p:ext uri="{BB962C8B-B14F-4D97-AF65-F5344CB8AC3E}">
        <p14:creationId xmlns:p14="http://schemas.microsoft.com/office/powerpoint/2010/main" val="690448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p:fade/>
  </p:transition>
  <p:txStyles>
    <p:titleStyle>
      <a:lvl1pPr algn="ctr" rtl="0" eaLnBrk="0" fontAlgn="base" hangingPunct="0">
        <a:spcBef>
          <a:spcPct val="0"/>
        </a:spcBef>
        <a:spcAft>
          <a:spcPct val="0"/>
        </a:spcAft>
        <a:defRPr sz="4600" kern="1200">
          <a:solidFill>
            <a:schemeClr val="bg1"/>
          </a:solidFill>
          <a:latin typeface="+mj-lt"/>
          <a:ea typeface="ＭＳ Ｐゴシック" pitchFamily="-107" charset="-128"/>
          <a:cs typeface="+mj-cs"/>
        </a:defRPr>
      </a:lvl1pPr>
      <a:lvl2pPr algn="ctr" rtl="0" eaLnBrk="0" fontAlgn="base" hangingPunct="0">
        <a:spcBef>
          <a:spcPct val="0"/>
        </a:spcBef>
        <a:spcAft>
          <a:spcPct val="0"/>
        </a:spcAft>
        <a:defRPr sz="4600">
          <a:solidFill>
            <a:schemeClr val="bg1"/>
          </a:solidFill>
          <a:latin typeface="Calisto MT" pitchFamily="18" charset="0"/>
          <a:ea typeface="ＭＳ Ｐゴシック" pitchFamily="-107" charset="-128"/>
        </a:defRPr>
      </a:lvl2pPr>
      <a:lvl3pPr algn="ctr" rtl="0" eaLnBrk="0" fontAlgn="base" hangingPunct="0">
        <a:spcBef>
          <a:spcPct val="0"/>
        </a:spcBef>
        <a:spcAft>
          <a:spcPct val="0"/>
        </a:spcAft>
        <a:defRPr sz="4600">
          <a:solidFill>
            <a:schemeClr val="bg1"/>
          </a:solidFill>
          <a:latin typeface="Calisto MT" pitchFamily="18" charset="0"/>
          <a:ea typeface="ＭＳ Ｐゴシック" pitchFamily="-107" charset="-128"/>
        </a:defRPr>
      </a:lvl3pPr>
      <a:lvl4pPr algn="ctr" rtl="0" eaLnBrk="0" fontAlgn="base" hangingPunct="0">
        <a:spcBef>
          <a:spcPct val="0"/>
        </a:spcBef>
        <a:spcAft>
          <a:spcPct val="0"/>
        </a:spcAft>
        <a:defRPr sz="4600">
          <a:solidFill>
            <a:schemeClr val="bg1"/>
          </a:solidFill>
          <a:latin typeface="Calisto MT" pitchFamily="18" charset="0"/>
          <a:ea typeface="ＭＳ Ｐゴシック" pitchFamily="-107" charset="-128"/>
        </a:defRPr>
      </a:lvl4pPr>
      <a:lvl5pPr algn="ctr" rtl="0" eaLnBrk="0" fontAlgn="base" hangingPunct="0">
        <a:spcBef>
          <a:spcPct val="0"/>
        </a:spcBef>
        <a:spcAft>
          <a:spcPct val="0"/>
        </a:spcAft>
        <a:defRPr sz="4600">
          <a:solidFill>
            <a:schemeClr val="bg1"/>
          </a:solidFill>
          <a:latin typeface="Calisto MT" pitchFamily="18" charset="0"/>
          <a:ea typeface="ＭＳ Ｐゴシック" pitchFamily="-107" charset="-128"/>
        </a:defRPr>
      </a:lvl5pPr>
      <a:lvl6pPr marL="457200" algn="ctr" rtl="0" fontAlgn="base">
        <a:spcBef>
          <a:spcPct val="0"/>
        </a:spcBef>
        <a:spcAft>
          <a:spcPct val="0"/>
        </a:spcAft>
        <a:defRPr sz="4600">
          <a:solidFill>
            <a:schemeClr val="bg1"/>
          </a:solidFill>
          <a:latin typeface="Calisto MT" pitchFamily="18" charset="0"/>
          <a:ea typeface="ＭＳ Ｐゴシック" pitchFamily="-107" charset="-128"/>
        </a:defRPr>
      </a:lvl6pPr>
      <a:lvl7pPr marL="914400" algn="ctr" rtl="0" fontAlgn="base">
        <a:spcBef>
          <a:spcPct val="0"/>
        </a:spcBef>
        <a:spcAft>
          <a:spcPct val="0"/>
        </a:spcAft>
        <a:defRPr sz="4600">
          <a:solidFill>
            <a:schemeClr val="bg1"/>
          </a:solidFill>
          <a:latin typeface="Calisto MT" pitchFamily="18" charset="0"/>
          <a:ea typeface="ＭＳ Ｐゴシック" pitchFamily="-107" charset="-128"/>
        </a:defRPr>
      </a:lvl7pPr>
      <a:lvl8pPr marL="1371600" algn="ctr" rtl="0" fontAlgn="base">
        <a:spcBef>
          <a:spcPct val="0"/>
        </a:spcBef>
        <a:spcAft>
          <a:spcPct val="0"/>
        </a:spcAft>
        <a:defRPr sz="4600">
          <a:solidFill>
            <a:schemeClr val="bg1"/>
          </a:solidFill>
          <a:latin typeface="Calisto MT" pitchFamily="18" charset="0"/>
          <a:ea typeface="ＭＳ Ｐゴシック" pitchFamily="-107" charset="-128"/>
        </a:defRPr>
      </a:lvl8pPr>
      <a:lvl9pPr marL="1828800" algn="ctr" rtl="0" fontAlgn="base">
        <a:spcBef>
          <a:spcPct val="0"/>
        </a:spcBef>
        <a:spcAft>
          <a:spcPct val="0"/>
        </a:spcAft>
        <a:defRPr sz="4600">
          <a:solidFill>
            <a:schemeClr val="bg1"/>
          </a:solidFill>
          <a:latin typeface="Calisto MT" pitchFamily="18" charset="0"/>
          <a:ea typeface="ＭＳ Ｐゴシック" pitchFamily="-107" charset="-128"/>
        </a:defRPr>
      </a:lvl9pPr>
    </p:titleStyle>
    <p:body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ＭＳ Ｐゴシック" pitchFamily="-107" charset="-128"/>
          <a:cs typeface="+mn-cs"/>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0" y="1524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482D636-622C-4F8D-8BDD-75EABE82D5A7}" type="slidenum">
              <a:rPr lang="en-US">
                <a:solidFill>
                  <a:srgbClr val="000000"/>
                </a:solidFill>
              </a:rPr>
              <a:pPr/>
              <a:t>‹#›</a:t>
            </a:fld>
            <a:endParaRPr lang="en-US">
              <a:solidFill>
                <a:srgbClr val="000000"/>
              </a:solidFill>
            </a:endParaRPr>
          </a:p>
        </p:txBody>
      </p:sp>
      <p:sp>
        <p:nvSpPr>
          <p:cNvPr id="45063" name="Text Box 7"/>
          <p:cNvSpPr txBox="1">
            <a:spLocks noChangeArrowheads="1"/>
          </p:cNvSpPr>
          <p:nvPr userDrawn="1"/>
        </p:nvSpPr>
        <p:spPr bwMode="auto">
          <a:xfrm>
            <a:off x="0" y="6491288"/>
            <a:ext cx="12192000" cy="36671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1800">
              <a:solidFill>
                <a:srgbClr val="000000"/>
              </a:solidFill>
            </a:endParaRPr>
          </a:p>
        </p:txBody>
      </p:sp>
    </p:spTree>
    <p:extLst>
      <p:ext uri="{BB962C8B-B14F-4D97-AF65-F5344CB8AC3E}">
        <p14:creationId xmlns:p14="http://schemas.microsoft.com/office/powerpoint/2010/main" val="38011104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Verdana" pitchFamily="34" charset="0"/>
        </a:defRPr>
      </a:lvl2pPr>
      <a:lvl3pPr algn="ctr" rtl="0" fontAlgn="base">
        <a:spcBef>
          <a:spcPct val="0"/>
        </a:spcBef>
        <a:spcAft>
          <a:spcPct val="0"/>
        </a:spcAft>
        <a:defRPr sz="3600">
          <a:solidFill>
            <a:schemeClr val="tx2"/>
          </a:solidFill>
          <a:latin typeface="Verdana" pitchFamily="34" charset="0"/>
        </a:defRPr>
      </a:lvl3pPr>
      <a:lvl4pPr algn="ctr" rtl="0" fontAlgn="base">
        <a:spcBef>
          <a:spcPct val="0"/>
        </a:spcBef>
        <a:spcAft>
          <a:spcPct val="0"/>
        </a:spcAft>
        <a:defRPr sz="3600">
          <a:solidFill>
            <a:schemeClr val="tx2"/>
          </a:solidFill>
          <a:latin typeface="Verdana" pitchFamily="34" charset="0"/>
        </a:defRPr>
      </a:lvl4pPr>
      <a:lvl5pPr algn="ctr" rtl="0" fontAlgn="base">
        <a:spcBef>
          <a:spcPct val="0"/>
        </a:spcBef>
        <a:spcAft>
          <a:spcPct val="0"/>
        </a:spcAft>
        <a:defRPr sz="3600">
          <a:solidFill>
            <a:schemeClr val="tx2"/>
          </a:solidFill>
          <a:latin typeface="Verdana" pitchFamily="34" charset="0"/>
        </a:defRPr>
      </a:lvl5pPr>
      <a:lvl6pPr marL="457200" algn="ctr" rtl="0" fontAlgn="base">
        <a:spcBef>
          <a:spcPct val="0"/>
        </a:spcBef>
        <a:spcAft>
          <a:spcPct val="0"/>
        </a:spcAft>
        <a:defRPr sz="3600">
          <a:solidFill>
            <a:schemeClr val="tx2"/>
          </a:solidFill>
          <a:latin typeface="Verdana" pitchFamily="34" charset="0"/>
        </a:defRPr>
      </a:lvl6pPr>
      <a:lvl7pPr marL="914400" algn="ctr" rtl="0" fontAlgn="base">
        <a:spcBef>
          <a:spcPct val="0"/>
        </a:spcBef>
        <a:spcAft>
          <a:spcPct val="0"/>
        </a:spcAft>
        <a:defRPr sz="3600">
          <a:solidFill>
            <a:schemeClr val="tx2"/>
          </a:solidFill>
          <a:latin typeface="Verdana" pitchFamily="34" charset="0"/>
        </a:defRPr>
      </a:lvl7pPr>
      <a:lvl8pPr marL="1371600" algn="ctr" rtl="0" fontAlgn="base">
        <a:spcBef>
          <a:spcPct val="0"/>
        </a:spcBef>
        <a:spcAft>
          <a:spcPct val="0"/>
        </a:spcAft>
        <a:defRPr sz="3600">
          <a:solidFill>
            <a:schemeClr val="tx2"/>
          </a:solidFill>
          <a:latin typeface="Verdana" pitchFamily="34" charset="0"/>
        </a:defRPr>
      </a:lvl8pPr>
      <a:lvl9pPr marL="1828800" algn="ctr" rtl="0" fontAlgn="base">
        <a:spcBef>
          <a:spcPct val="0"/>
        </a:spcBef>
        <a:spcAft>
          <a:spcPct val="0"/>
        </a:spcAft>
        <a:defRPr sz="3600">
          <a:solidFill>
            <a:schemeClr val="tx2"/>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0" y="15240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3054C4DE-3908-40E0-8C0B-4891FF2EE247}" type="slidenum">
              <a:rPr lang="en-US" smtClean="0">
                <a:solidFill>
                  <a:srgbClr val="000000"/>
                </a:solidFill>
              </a:rPr>
              <a:pPr>
                <a:defRPr/>
              </a:pPr>
              <a:t>‹#›</a:t>
            </a:fld>
            <a:endParaRPr lang="en-US">
              <a:solidFill>
                <a:srgbClr val="000000"/>
              </a:solidFill>
            </a:endParaRPr>
          </a:p>
        </p:txBody>
      </p:sp>
      <p:sp>
        <p:nvSpPr>
          <p:cNvPr id="5127" name="Text Box 7"/>
          <p:cNvSpPr txBox="1">
            <a:spLocks noChangeArrowheads="1"/>
          </p:cNvSpPr>
          <p:nvPr userDrawn="1"/>
        </p:nvSpPr>
        <p:spPr bwMode="auto">
          <a:xfrm>
            <a:off x="0" y="6491288"/>
            <a:ext cx="12192000" cy="366712"/>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hangingPunct="1">
              <a:spcBef>
                <a:spcPct val="50000"/>
              </a:spcBef>
              <a:defRPr/>
            </a:pPr>
            <a:endParaRPr lang="en-US" sz="1800" b="0">
              <a:solidFill>
                <a:srgbClr val="000000"/>
              </a:solidFill>
            </a:endParaRPr>
          </a:p>
        </p:txBody>
      </p:sp>
    </p:spTree>
    <p:extLst>
      <p:ext uri="{BB962C8B-B14F-4D97-AF65-F5344CB8AC3E}">
        <p14:creationId xmlns:p14="http://schemas.microsoft.com/office/powerpoint/2010/main" val="29006697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Verdana" pitchFamily="34" charset="0"/>
        </a:defRPr>
      </a:lvl2pPr>
      <a:lvl3pPr algn="ctr" rtl="0" eaLnBrk="0" fontAlgn="base" hangingPunct="0">
        <a:spcBef>
          <a:spcPct val="0"/>
        </a:spcBef>
        <a:spcAft>
          <a:spcPct val="0"/>
        </a:spcAft>
        <a:defRPr sz="3600">
          <a:solidFill>
            <a:schemeClr val="tx2"/>
          </a:solidFill>
          <a:latin typeface="Verdana" pitchFamily="34" charset="0"/>
        </a:defRPr>
      </a:lvl3pPr>
      <a:lvl4pPr algn="ctr" rtl="0" eaLnBrk="0" fontAlgn="base" hangingPunct="0">
        <a:spcBef>
          <a:spcPct val="0"/>
        </a:spcBef>
        <a:spcAft>
          <a:spcPct val="0"/>
        </a:spcAft>
        <a:defRPr sz="3600">
          <a:solidFill>
            <a:schemeClr val="tx2"/>
          </a:solidFill>
          <a:latin typeface="Verdana" pitchFamily="34" charset="0"/>
        </a:defRPr>
      </a:lvl4pPr>
      <a:lvl5pPr algn="ctr" rtl="0" eaLnBrk="0" fontAlgn="base" hangingPunct="0">
        <a:spcBef>
          <a:spcPct val="0"/>
        </a:spcBef>
        <a:spcAft>
          <a:spcPct val="0"/>
        </a:spcAft>
        <a:defRPr sz="3600">
          <a:solidFill>
            <a:schemeClr val="tx2"/>
          </a:solidFill>
          <a:latin typeface="Verdana" pitchFamily="34" charset="0"/>
        </a:defRPr>
      </a:lvl5pPr>
      <a:lvl6pPr marL="457200" algn="ctr" rtl="0" fontAlgn="base">
        <a:spcBef>
          <a:spcPct val="0"/>
        </a:spcBef>
        <a:spcAft>
          <a:spcPct val="0"/>
        </a:spcAft>
        <a:defRPr sz="3600">
          <a:solidFill>
            <a:schemeClr val="tx2"/>
          </a:solidFill>
          <a:latin typeface="Verdana" pitchFamily="34" charset="0"/>
        </a:defRPr>
      </a:lvl6pPr>
      <a:lvl7pPr marL="914400" algn="ctr" rtl="0" fontAlgn="base">
        <a:spcBef>
          <a:spcPct val="0"/>
        </a:spcBef>
        <a:spcAft>
          <a:spcPct val="0"/>
        </a:spcAft>
        <a:defRPr sz="3600">
          <a:solidFill>
            <a:schemeClr val="tx2"/>
          </a:solidFill>
          <a:latin typeface="Verdana" pitchFamily="34" charset="0"/>
        </a:defRPr>
      </a:lvl7pPr>
      <a:lvl8pPr marL="1371600" algn="ctr" rtl="0" fontAlgn="base">
        <a:spcBef>
          <a:spcPct val="0"/>
        </a:spcBef>
        <a:spcAft>
          <a:spcPct val="0"/>
        </a:spcAft>
        <a:defRPr sz="3600">
          <a:solidFill>
            <a:schemeClr val="tx2"/>
          </a:solidFill>
          <a:latin typeface="Verdana" pitchFamily="34" charset="0"/>
        </a:defRPr>
      </a:lvl8pPr>
      <a:lvl9pPr marL="1828800" algn="ctr" rtl="0" fontAlgn="base">
        <a:spcBef>
          <a:spcPct val="0"/>
        </a:spcBef>
        <a:spcAft>
          <a:spcPct val="0"/>
        </a:spcAft>
        <a:defRPr sz="36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32.wm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6.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1288472" y="907473"/>
            <a:ext cx="9379527" cy="3416320"/>
          </a:xfrm>
          <a:prstGeom prst="rect">
            <a:avLst/>
          </a:prstGeom>
          <a:solidFill>
            <a:schemeClr val="bg1">
              <a:alpha val="60000"/>
            </a:schemeClr>
          </a:solidFill>
        </p:spPr>
        <p:txBody>
          <a:bodyPr wrap="square" rtlCol="0">
            <a:spAutoFit/>
          </a:bodyPr>
          <a:lstStyle/>
          <a:p>
            <a:pPr algn="ctr" fontAlgn="base">
              <a:spcBef>
                <a:spcPct val="20000"/>
              </a:spcBef>
              <a:spcAft>
                <a:spcPct val="0"/>
              </a:spcAft>
            </a:pPr>
            <a:r>
              <a:rPr lang="en-US" sz="3600" dirty="0">
                <a:latin typeface="Verdana" panose="020B0604030504040204" pitchFamily="34" charset="0"/>
                <a:ea typeface="Verdana" panose="020B0604030504040204" pitchFamily="34" charset="0"/>
                <a:cs typeface="Verdana" panose="020B0604030504040204" pitchFamily="34" charset="0"/>
              </a:rPr>
              <a:t>Managing Floodplains for Multiple Benefits</a:t>
            </a:r>
            <a:br>
              <a:rPr lang="en-US" sz="3600" dirty="0">
                <a:latin typeface="Verdana" panose="020B0604030504040204" pitchFamily="34" charset="0"/>
                <a:ea typeface="Verdana" panose="020B0604030504040204" pitchFamily="34" charset="0"/>
                <a:cs typeface="Verdana" panose="020B0604030504040204" pitchFamily="34" charset="0"/>
              </a:rPr>
            </a:br>
            <a:br>
              <a:rPr lang="en-US" sz="3600" dirty="0">
                <a:latin typeface="Verdana" panose="020B0604030504040204" pitchFamily="34" charset="0"/>
                <a:ea typeface="Verdana" panose="020B0604030504040204" pitchFamily="34" charset="0"/>
                <a:cs typeface="Verdana" panose="020B0604030504040204" pitchFamily="34" charset="0"/>
              </a:rPr>
            </a:br>
            <a:r>
              <a:rPr lang="en-US" sz="3600" dirty="0">
                <a:latin typeface="Verdana" panose="020B0604030504040204" pitchFamily="34" charset="0"/>
                <a:ea typeface="Verdana" panose="020B0604030504040204" pitchFamily="34" charset="0"/>
                <a:cs typeface="Verdana" panose="020B0604030504040204" pitchFamily="34" charset="0"/>
              </a:rPr>
              <a:t>October 2018</a:t>
            </a:r>
            <a:br>
              <a:rPr lang="en-US" sz="3600" dirty="0">
                <a:latin typeface="Verdana" panose="020B0604030504040204" pitchFamily="34" charset="0"/>
                <a:ea typeface="Verdana" panose="020B0604030504040204" pitchFamily="34" charset="0"/>
                <a:cs typeface="Verdana" panose="020B0604030504040204" pitchFamily="34" charset="0"/>
              </a:rPr>
            </a:br>
            <a:r>
              <a:rPr lang="en-US" sz="3600" dirty="0">
                <a:latin typeface="Verdana" panose="020B0604030504040204" pitchFamily="34" charset="0"/>
                <a:ea typeface="Verdana" panose="020B0604030504040204" pitchFamily="34" charset="0"/>
                <a:cs typeface="Verdana" panose="020B0604030504040204" pitchFamily="34" charset="0"/>
              </a:rPr>
              <a:t>Upper Mississippi River Conference</a:t>
            </a:r>
            <a:br>
              <a:rPr lang="en-US" sz="3600" dirty="0">
                <a:latin typeface="Verdana" panose="020B0604030504040204" pitchFamily="34" charset="0"/>
                <a:ea typeface="Verdana" panose="020B0604030504040204" pitchFamily="34" charset="0"/>
                <a:cs typeface="Verdana" panose="020B0604030504040204" pitchFamily="34" charset="0"/>
              </a:rPr>
            </a:br>
            <a:r>
              <a:rPr lang="en-US" sz="3600" dirty="0">
                <a:latin typeface="Verdana" panose="020B0604030504040204" pitchFamily="34" charset="0"/>
                <a:ea typeface="Verdana" panose="020B0604030504040204" pitchFamily="34" charset="0"/>
                <a:cs typeface="Verdana" panose="020B0604030504040204" pitchFamily="34" charset="0"/>
              </a:rPr>
              <a:t>Moline, IL</a:t>
            </a:r>
            <a:endParaRPr lang="en-US" sz="900" kern="0" dirty="0">
              <a:solidFill>
                <a:srgbClr val="000000"/>
              </a:solidFill>
              <a:latin typeface="Verdana"/>
              <a:ea typeface="ＭＳ Ｐゴシック" pitchFamily="-107" charset="-128"/>
            </a:endParaRPr>
          </a:p>
        </p:txBody>
      </p:sp>
      <p:sp>
        <p:nvSpPr>
          <p:cNvPr id="2" name="Title 1"/>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02384224-AF61-4F35-87B0-15757A546905}"/>
              </a:ext>
            </a:extLst>
          </p:cNvPr>
          <p:cNvSpPr txBox="1"/>
          <p:nvPr/>
        </p:nvSpPr>
        <p:spPr>
          <a:xfrm>
            <a:off x="2189018" y="5797105"/>
            <a:ext cx="3567545" cy="923330"/>
          </a:xfrm>
          <a:prstGeom prst="rect">
            <a:avLst/>
          </a:prstGeom>
          <a:solidFill>
            <a:schemeClr val="bg1"/>
          </a:solidFill>
        </p:spPr>
        <p:txBody>
          <a:bodyPr wrap="square" rtlCol="0">
            <a:spAutoFit/>
          </a:bodyPr>
          <a:lstStyle/>
          <a:p>
            <a:pPr defTabSz="457200" fontAlgn="base">
              <a:spcBef>
                <a:spcPct val="0"/>
              </a:spcBef>
              <a:spcAft>
                <a:spcPct val="0"/>
              </a:spcAft>
            </a:pPr>
            <a:r>
              <a:rPr lang="en-US" b="1" dirty="0">
                <a:solidFill>
                  <a:prstClr val="black"/>
                </a:solidFill>
                <a:latin typeface="Arial" charset="0"/>
                <a:ea typeface="ＭＳ Ｐゴシック" pitchFamily="-107" charset="-128"/>
              </a:rPr>
              <a:t>Eileen Shader</a:t>
            </a:r>
          </a:p>
          <a:p>
            <a:pPr defTabSz="457200" fontAlgn="base">
              <a:spcBef>
                <a:spcPct val="0"/>
              </a:spcBef>
              <a:spcAft>
                <a:spcPct val="0"/>
              </a:spcAft>
            </a:pPr>
            <a:r>
              <a:rPr lang="en-US" b="1" dirty="0">
                <a:solidFill>
                  <a:prstClr val="black"/>
                </a:solidFill>
                <a:latin typeface="Arial" charset="0"/>
                <a:ea typeface="ＭＳ Ｐゴシック" pitchFamily="-107" charset="-128"/>
              </a:rPr>
              <a:t>Director, River Restoration</a:t>
            </a:r>
          </a:p>
          <a:p>
            <a:pPr defTabSz="457200" fontAlgn="base">
              <a:spcBef>
                <a:spcPct val="0"/>
              </a:spcBef>
              <a:spcAft>
                <a:spcPct val="0"/>
              </a:spcAft>
            </a:pPr>
            <a:r>
              <a:rPr lang="en-US" b="1" dirty="0">
                <a:solidFill>
                  <a:prstClr val="black"/>
                </a:solidFill>
                <a:latin typeface="Arial" charset="0"/>
                <a:ea typeface="ＭＳ Ｐゴシック" pitchFamily="-107" charset="-128"/>
              </a:rPr>
              <a:t>eshader@americanrivers.org</a:t>
            </a:r>
          </a:p>
        </p:txBody>
      </p:sp>
      <p:pic>
        <p:nvPicPr>
          <p:cNvPr id="6" name="Picture 4">
            <a:extLst>
              <a:ext uri="{FF2B5EF4-FFF2-40B4-BE49-F238E27FC236}">
                <a16:creationId xmlns:a16="http://schemas.microsoft.com/office/drawing/2014/main" id="{9C6A19A0-9EF6-4135-B942-B038BD3032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18218" y="5656262"/>
            <a:ext cx="32766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558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a:extLst>
              <a:ext uri="{FF2B5EF4-FFF2-40B4-BE49-F238E27FC236}">
                <a16:creationId xmlns:a16="http://schemas.microsoft.com/office/drawing/2014/main" id="{3E11F2FD-4415-4304-ADA1-658FCA9E5BD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8550" y="819151"/>
            <a:ext cx="4489450" cy="278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4">
            <a:extLst>
              <a:ext uri="{FF2B5EF4-FFF2-40B4-BE49-F238E27FC236}">
                <a16:creationId xmlns:a16="http://schemas.microsoft.com/office/drawing/2014/main" id="{2CD94291-657C-4DCE-B984-0DB88CCD9CD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3050" y="3775076"/>
            <a:ext cx="4516438"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4" name="Picture 5">
            <a:extLst>
              <a:ext uri="{FF2B5EF4-FFF2-40B4-BE49-F238E27FC236}">
                <a16:creationId xmlns:a16="http://schemas.microsoft.com/office/drawing/2014/main" id="{556E7B61-751A-4BE5-9B9B-AB75BDA1654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9488" y="3657600"/>
            <a:ext cx="4837112" cy="300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5" name="Picture 3">
            <a:extLst>
              <a:ext uri="{FF2B5EF4-FFF2-40B4-BE49-F238E27FC236}">
                <a16:creationId xmlns:a16="http://schemas.microsoft.com/office/drawing/2014/main" id="{E8619B6F-5AE8-45E7-8FCE-BFACBF16B3F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0" y="776289"/>
            <a:ext cx="4535488" cy="287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6" name="Line 5">
            <a:extLst>
              <a:ext uri="{FF2B5EF4-FFF2-40B4-BE49-F238E27FC236}">
                <a16:creationId xmlns:a16="http://schemas.microsoft.com/office/drawing/2014/main" id="{7F71E305-68C8-487D-B0E7-551AAC723FAA}"/>
              </a:ext>
            </a:extLst>
          </p:cNvPr>
          <p:cNvSpPr>
            <a:spLocks noChangeShapeType="1"/>
          </p:cNvSpPr>
          <p:nvPr/>
        </p:nvSpPr>
        <p:spPr bwMode="auto">
          <a:xfrm rot="-5400000">
            <a:off x="6096000" y="-914400"/>
            <a:ext cx="0" cy="9144000"/>
          </a:xfrm>
          <a:prstGeom prst="line">
            <a:avLst/>
          </a:prstGeom>
          <a:noFill/>
          <a:ln w="889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base">
              <a:spcBef>
                <a:spcPct val="0"/>
              </a:spcBef>
              <a:spcAft>
                <a:spcPct val="0"/>
              </a:spcAft>
            </a:pPr>
            <a:endParaRPr lang="en-US" b="1">
              <a:solidFill>
                <a:srgbClr val="000000"/>
              </a:solidFill>
              <a:latin typeface="Arial" charset="0"/>
              <a:ea typeface="ＭＳ Ｐゴシック" pitchFamily="-107" charset="-128"/>
            </a:endParaRPr>
          </a:p>
        </p:txBody>
      </p:sp>
      <p:sp>
        <p:nvSpPr>
          <p:cNvPr id="128007" name="Line 4">
            <a:extLst>
              <a:ext uri="{FF2B5EF4-FFF2-40B4-BE49-F238E27FC236}">
                <a16:creationId xmlns:a16="http://schemas.microsoft.com/office/drawing/2014/main" id="{9D86769E-2201-4FC6-9346-8FEC5D908D3D}"/>
              </a:ext>
            </a:extLst>
          </p:cNvPr>
          <p:cNvSpPr>
            <a:spLocks noChangeShapeType="1"/>
          </p:cNvSpPr>
          <p:nvPr/>
        </p:nvSpPr>
        <p:spPr bwMode="auto">
          <a:xfrm>
            <a:off x="6096000" y="762000"/>
            <a:ext cx="0" cy="6096000"/>
          </a:xfrm>
          <a:prstGeom prst="line">
            <a:avLst/>
          </a:prstGeom>
          <a:noFill/>
          <a:ln w="889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base">
              <a:spcBef>
                <a:spcPct val="0"/>
              </a:spcBef>
              <a:spcAft>
                <a:spcPct val="0"/>
              </a:spcAft>
            </a:pPr>
            <a:endParaRPr lang="en-US" b="1">
              <a:solidFill>
                <a:srgbClr val="000000"/>
              </a:solidFill>
              <a:latin typeface="Arial" charset="0"/>
              <a:ea typeface="ＭＳ Ｐゴシック" pitchFamily="-107" charset="-128"/>
            </a:endParaRPr>
          </a:p>
        </p:txBody>
      </p:sp>
      <p:sp>
        <p:nvSpPr>
          <p:cNvPr id="128008" name="Text Box 6">
            <a:extLst>
              <a:ext uri="{FF2B5EF4-FFF2-40B4-BE49-F238E27FC236}">
                <a16:creationId xmlns:a16="http://schemas.microsoft.com/office/drawing/2014/main" id="{1B286E20-3587-41BF-9A4C-BD986FED73CC}"/>
              </a:ext>
            </a:extLst>
          </p:cNvPr>
          <p:cNvSpPr txBox="1">
            <a:spLocks noChangeArrowheads="1"/>
          </p:cNvSpPr>
          <p:nvPr/>
        </p:nvSpPr>
        <p:spPr bwMode="auto">
          <a:xfrm>
            <a:off x="1524000" y="6477000"/>
            <a:ext cx="8763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ts val="2000"/>
              </a:spcBef>
              <a:buClr>
                <a:schemeClr val="accent1"/>
              </a:buClr>
              <a:buSzPct val="90000"/>
              <a:buFont typeface="Wingdings" panose="05000000000000000000" pitchFamily="2" charset="2"/>
              <a:buChar char="S"/>
              <a:defRPr sz="2200">
                <a:solidFill>
                  <a:srgbClr val="595959"/>
                </a:solidFill>
                <a:latin typeface="Calisto MT" panose="02040603050505030304" pitchFamily="18" charset="0"/>
                <a:ea typeface="ＭＳ Ｐゴシック" panose="020B0600070205080204" pitchFamily="34" charset="-128"/>
              </a:defRPr>
            </a:lvl1pPr>
            <a:lvl2pPr marL="742950" indent="-285750" eaLnBrk="0" hangingPunct="0">
              <a:spcBef>
                <a:spcPts val="600"/>
              </a:spcBef>
              <a:buClr>
                <a:srgbClr val="C1F944"/>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2pPr>
            <a:lvl3pPr marL="11430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3pPr>
            <a:lvl4pPr marL="1600200" indent="-228600" eaLnBrk="0" hangingPunct="0">
              <a:spcBef>
                <a:spcPts val="600"/>
              </a:spcBef>
              <a:buClr>
                <a:srgbClr val="C1F944"/>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4pPr>
            <a:lvl5pPr marL="20574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9pPr>
          </a:lstStyle>
          <a:p>
            <a:pPr defTabSz="457200" eaLnBrk="1" fontAlgn="base" hangingPunct="1">
              <a:spcBef>
                <a:spcPct val="0"/>
              </a:spcBef>
              <a:spcAft>
                <a:spcPct val="0"/>
              </a:spcAft>
              <a:buClrTx/>
              <a:buSzTx/>
              <a:buNone/>
            </a:pPr>
            <a:r>
              <a:rPr lang="en-US" altLang="en-US" sz="1800" b="1">
                <a:solidFill>
                  <a:srgbClr val="000000"/>
                </a:solidFill>
                <a:latin typeface="Arial" panose="020B0604020202020204" pitchFamily="34" charset="0"/>
              </a:rPr>
              <a:t>Floodplain Restoration Projects</a:t>
            </a:r>
          </a:p>
        </p:txBody>
      </p:sp>
      <p:sp>
        <p:nvSpPr>
          <p:cNvPr id="128009" name="TextBox 1">
            <a:extLst>
              <a:ext uri="{FF2B5EF4-FFF2-40B4-BE49-F238E27FC236}">
                <a16:creationId xmlns:a16="http://schemas.microsoft.com/office/drawing/2014/main" id="{C677DFE9-76ED-4BFE-AE89-46EBC377CACA}"/>
              </a:ext>
            </a:extLst>
          </p:cNvPr>
          <p:cNvSpPr txBox="1">
            <a:spLocks noChangeArrowheads="1"/>
          </p:cNvSpPr>
          <p:nvPr/>
        </p:nvSpPr>
        <p:spPr bwMode="auto">
          <a:xfrm>
            <a:off x="1828800" y="3059114"/>
            <a:ext cx="2895600" cy="5238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Clr>
                <a:schemeClr val="accent1"/>
              </a:buClr>
              <a:buSzPct val="90000"/>
              <a:buFont typeface="Wingdings" panose="05000000000000000000" pitchFamily="2" charset="2"/>
              <a:buChar char="S"/>
              <a:defRPr sz="2200">
                <a:solidFill>
                  <a:srgbClr val="595959"/>
                </a:solidFill>
                <a:latin typeface="Calisto MT" panose="02040603050505030304" pitchFamily="18" charset="0"/>
                <a:ea typeface="ＭＳ Ｐゴシック" panose="020B0600070205080204" pitchFamily="34" charset="-128"/>
              </a:defRPr>
            </a:lvl1pPr>
            <a:lvl2pPr marL="742950" indent="-285750" eaLnBrk="0" hangingPunct="0">
              <a:spcBef>
                <a:spcPts val="600"/>
              </a:spcBef>
              <a:buClr>
                <a:srgbClr val="C1F944"/>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2pPr>
            <a:lvl3pPr marL="11430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3pPr>
            <a:lvl4pPr marL="1600200" indent="-228600" eaLnBrk="0" hangingPunct="0">
              <a:spcBef>
                <a:spcPts val="600"/>
              </a:spcBef>
              <a:buClr>
                <a:srgbClr val="C1F944"/>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4pPr>
            <a:lvl5pPr marL="20574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9pPr>
          </a:lstStyle>
          <a:p>
            <a:pPr defTabSz="457200" eaLnBrk="1" fontAlgn="base" hangingPunct="1">
              <a:spcBef>
                <a:spcPct val="0"/>
              </a:spcBef>
              <a:spcAft>
                <a:spcPct val="0"/>
              </a:spcAft>
              <a:buClrTx/>
              <a:buSzTx/>
              <a:buNone/>
            </a:pPr>
            <a:r>
              <a:rPr lang="en-US" altLang="en-US" sz="2800" b="1">
                <a:solidFill>
                  <a:srgbClr val="000000"/>
                </a:solidFill>
                <a:latin typeface="Verdana" panose="020B0604030504040204" pitchFamily="34" charset="0"/>
              </a:rPr>
              <a:t>Connectivity</a:t>
            </a:r>
          </a:p>
        </p:txBody>
      </p:sp>
      <p:sp>
        <p:nvSpPr>
          <p:cNvPr id="128010" name="TextBox 3">
            <a:extLst>
              <a:ext uri="{FF2B5EF4-FFF2-40B4-BE49-F238E27FC236}">
                <a16:creationId xmlns:a16="http://schemas.microsoft.com/office/drawing/2014/main" id="{75E7DC08-0512-4365-B849-09DC81970FEC}"/>
              </a:ext>
            </a:extLst>
          </p:cNvPr>
          <p:cNvSpPr txBox="1">
            <a:spLocks noChangeArrowheads="1"/>
          </p:cNvSpPr>
          <p:nvPr/>
        </p:nvSpPr>
        <p:spPr bwMode="auto">
          <a:xfrm>
            <a:off x="6327776" y="2973389"/>
            <a:ext cx="3121025" cy="5238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Clr>
                <a:schemeClr val="accent1"/>
              </a:buClr>
              <a:buSzPct val="90000"/>
              <a:buFont typeface="Wingdings" panose="05000000000000000000" pitchFamily="2" charset="2"/>
              <a:buChar char="S"/>
              <a:defRPr sz="2200">
                <a:solidFill>
                  <a:srgbClr val="595959"/>
                </a:solidFill>
                <a:latin typeface="Calisto MT" panose="02040603050505030304" pitchFamily="18" charset="0"/>
                <a:ea typeface="ＭＳ Ｐゴシック" panose="020B0600070205080204" pitchFamily="34" charset="-128"/>
              </a:defRPr>
            </a:lvl1pPr>
            <a:lvl2pPr marL="742950" indent="-285750" eaLnBrk="0" hangingPunct="0">
              <a:spcBef>
                <a:spcPts val="600"/>
              </a:spcBef>
              <a:buClr>
                <a:srgbClr val="C1F944"/>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2pPr>
            <a:lvl3pPr marL="11430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3pPr>
            <a:lvl4pPr marL="1600200" indent="-228600" eaLnBrk="0" hangingPunct="0">
              <a:spcBef>
                <a:spcPts val="600"/>
              </a:spcBef>
              <a:buClr>
                <a:srgbClr val="C1F944"/>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4pPr>
            <a:lvl5pPr marL="20574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9pPr>
          </a:lstStyle>
          <a:p>
            <a:pPr defTabSz="457200" eaLnBrk="1" fontAlgn="base" hangingPunct="1">
              <a:spcBef>
                <a:spcPct val="0"/>
              </a:spcBef>
              <a:spcAft>
                <a:spcPct val="0"/>
              </a:spcAft>
              <a:buClrTx/>
              <a:buSzTx/>
              <a:buNone/>
            </a:pPr>
            <a:r>
              <a:rPr lang="en-US" altLang="en-US" sz="2800" b="1">
                <a:solidFill>
                  <a:srgbClr val="000000"/>
                </a:solidFill>
                <a:latin typeface="Verdana" panose="020B0604030504040204" pitchFamily="34" charset="0"/>
              </a:rPr>
              <a:t>Variable Flow</a:t>
            </a:r>
          </a:p>
        </p:txBody>
      </p:sp>
      <p:sp>
        <p:nvSpPr>
          <p:cNvPr id="128011" name="TextBox 4">
            <a:extLst>
              <a:ext uri="{FF2B5EF4-FFF2-40B4-BE49-F238E27FC236}">
                <a16:creationId xmlns:a16="http://schemas.microsoft.com/office/drawing/2014/main" id="{9B203DC4-34DB-4E75-8163-07945C574025}"/>
              </a:ext>
            </a:extLst>
          </p:cNvPr>
          <p:cNvSpPr txBox="1">
            <a:spLocks noChangeArrowheads="1"/>
          </p:cNvSpPr>
          <p:nvPr/>
        </p:nvSpPr>
        <p:spPr bwMode="auto">
          <a:xfrm>
            <a:off x="1828800" y="5935664"/>
            <a:ext cx="2895600" cy="52387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Clr>
                <a:schemeClr val="accent1"/>
              </a:buClr>
              <a:buSzPct val="90000"/>
              <a:buFont typeface="Wingdings" panose="05000000000000000000" pitchFamily="2" charset="2"/>
              <a:buChar char="S"/>
              <a:defRPr sz="2200">
                <a:solidFill>
                  <a:srgbClr val="595959"/>
                </a:solidFill>
                <a:latin typeface="Calisto MT" panose="02040603050505030304" pitchFamily="18" charset="0"/>
                <a:ea typeface="ＭＳ Ｐゴシック" panose="020B0600070205080204" pitchFamily="34" charset="-128"/>
              </a:defRPr>
            </a:lvl1pPr>
            <a:lvl2pPr marL="742950" indent="-285750" eaLnBrk="0" hangingPunct="0">
              <a:spcBef>
                <a:spcPts val="600"/>
              </a:spcBef>
              <a:buClr>
                <a:srgbClr val="C1F944"/>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2pPr>
            <a:lvl3pPr marL="11430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3pPr>
            <a:lvl4pPr marL="1600200" indent="-228600" eaLnBrk="0" hangingPunct="0">
              <a:spcBef>
                <a:spcPts val="600"/>
              </a:spcBef>
              <a:buClr>
                <a:srgbClr val="C1F944"/>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4pPr>
            <a:lvl5pPr marL="20574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9pPr>
          </a:lstStyle>
          <a:p>
            <a:pPr defTabSz="457200" eaLnBrk="1" fontAlgn="base" hangingPunct="1">
              <a:spcBef>
                <a:spcPct val="0"/>
              </a:spcBef>
              <a:spcAft>
                <a:spcPct val="0"/>
              </a:spcAft>
              <a:buClrTx/>
              <a:buSzTx/>
              <a:buNone/>
            </a:pPr>
            <a:r>
              <a:rPr lang="en-US" altLang="en-US" sz="2800" b="1">
                <a:solidFill>
                  <a:srgbClr val="000000"/>
                </a:solidFill>
                <a:latin typeface="Verdana" panose="020B0604030504040204" pitchFamily="34" charset="0"/>
              </a:rPr>
              <a:t>Spatial Scale</a:t>
            </a:r>
          </a:p>
        </p:txBody>
      </p:sp>
      <p:sp>
        <p:nvSpPr>
          <p:cNvPr id="128012" name="TextBox 5">
            <a:extLst>
              <a:ext uri="{FF2B5EF4-FFF2-40B4-BE49-F238E27FC236}">
                <a16:creationId xmlns:a16="http://schemas.microsoft.com/office/drawing/2014/main" id="{B6CF26A3-F823-49E4-AA50-0C853BF2F6C3}"/>
              </a:ext>
            </a:extLst>
          </p:cNvPr>
          <p:cNvSpPr txBox="1">
            <a:spLocks noChangeArrowheads="1"/>
          </p:cNvSpPr>
          <p:nvPr/>
        </p:nvSpPr>
        <p:spPr bwMode="auto">
          <a:xfrm>
            <a:off x="6327775" y="5522914"/>
            <a:ext cx="4191000" cy="954087"/>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2000"/>
              </a:spcBef>
              <a:buClr>
                <a:schemeClr val="accent1"/>
              </a:buClr>
              <a:buSzPct val="90000"/>
              <a:buFont typeface="Wingdings" panose="05000000000000000000" pitchFamily="2" charset="2"/>
              <a:buChar char="S"/>
              <a:defRPr sz="2200">
                <a:solidFill>
                  <a:srgbClr val="595959"/>
                </a:solidFill>
                <a:latin typeface="Calisto MT" panose="02040603050505030304" pitchFamily="18" charset="0"/>
                <a:ea typeface="ＭＳ Ｐゴシック" panose="020B0600070205080204" pitchFamily="34" charset="-128"/>
              </a:defRPr>
            </a:lvl1pPr>
            <a:lvl2pPr marL="742950" indent="-285750" eaLnBrk="0" hangingPunct="0">
              <a:spcBef>
                <a:spcPts val="600"/>
              </a:spcBef>
              <a:buClr>
                <a:srgbClr val="C1F944"/>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2pPr>
            <a:lvl3pPr marL="11430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3pPr>
            <a:lvl4pPr marL="1600200" indent="-228600" eaLnBrk="0" hangingPunct="0">
              <a:spcBef>
                <a:spcPts val="600"/>
              </a:spcBef>
              <a:buClr>
                <a:srgbClr val="C1F944"/>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4pPr>
            <a:lvl5pPr marL="20574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9pPr>
          </a:lstStyle>
          <a:p>
            <a:pPr defTabSz="457200" eaLnBrk="1" fontAlgn="base" hangingPunct="1">
              <a:spcBef>
                <a:spcPct val="0"/>
              </a:spcBef>
              <a:spcAft>
                <a:spcPct val="0"/>
              </a:spcAft>
              <a:buClrTx/>
              <a:buSzTx/>
              <a:buNone/>
            </a:pPr>
            <a:r>
              <a:rPr lang="en-US" altLang="en-US" sz="2800" b="1">
                <a:solidFill>
                  <a:srgbClr val="000000"/>
                </a:solidFill>
                <a:latin typeface="Verdana" panose="020B0604030504040204" pitchFamily="34" charset="0"/>
              </a:rPr>
              <a:t>Habitat and Structural Diversity</a:t>
            </a:r>
          </a:p>
        </p:txBody>
      </p:sp>
      <p:sp>
        <p:nvSpPr>
          <p:cNvPr id="15" name="Rectangle 14">
            <a:extLst>
              <a:ext uri="{FF2B5EF4-FFF2-40B4-BE49-F238E27FC236}">
                <a16:creationId xmlns:a16="http://schemas.microsoft.com/office/drawing/2014/main" id="{5E86968A-4679-483D-BFBB-4B5019FD9FCF}"/>
              </a:ext>
            </a:extLst>
          </p:cNvPr>
          <p:cNvSpPr/>
          <p:nvPr/>
        </p:nvSpPr>
        <p:spPr>
          <a:xfrm>
            <a:off x="1524000" y="6488114"/>
            <a:ext cx="9144000" cy="369887"/>
          </a:xfrm>
          <a:prstGeom prst="rect">
            <a:avLst/>
          </a:prstGeom>
          <a:solidFill>
            <a:srgbClr val="EEECE1"/>
          </a:solidFill>
        </p:spPr>
        <p:txBody>
          <a:bodyPr>
            <a:spAutoFit/>
          </a:bodyPr>
          <a:lstStyle/>
          <a:p>
            <a:pPr>
              <a:spcBef>
                <a:spcPct val="50000"/>
              </a:spcBef>
              <a:defRPr/>
            </a:pPr>
            <a:r>
              <a:rPr lang="en-US" kern="0" dirty="0">
                <a:solidFill>
                  <a:srgbClr val="000000"/>
                </a:solidFill>
                <a:effectLst>
                  <a:outerShdw blurRad="38100" dist="38100" dir="2700000" algn="tl">
                    <a:srgbClr val="C0C0C0"/>
                  </a:outerShdw>
                </a:effectLst>
                <a:latin typeface="Verdana" pitchFamily="34" charset="0"/>
                <a:ea typeface="ＭＳ Ｐゴシック" pitchFamily="-107" charset="-128"/>
              </a:rPr>
              <a:t>How are floodplains restored?</a:t>
            </a:r>
          </a:p>
        </p:txBody>
      </p:sp>
      <p:sp>
        <p:nvSpPr>
          <p:cNvPr id="128015" name="Rectangle 2">
            <a:extLst>
              <a:ext uri="{FF2B5EF4-FFF2-40B4-BE49-F238E27FC236}">
                <a16:creationId xmlns:a16="http://schemas.microsoft.com/office/drawing/2014/main" id="{F1F945C1-8A40-4FA4-B589-2E5B48168208}"/>
              </a:ext>
            </a:extLst>
          </p:cNvPr>
          <p:cNvSpPr>
            <a:spLocks noGrp="1" noChangeArrowheads="1"/>
          </p:cNvSpPr>
          <p:nvPr>
            <p:ph type="title"/>
          </p:nvPr>
        </p:nvSpPr>
        <p:spPr>
          <a:xfrm>
            <a:off x="2667000" y="-217488"/>
            <a:ext cx="8229600" cy="1143001"/>
          </a:xfrm>
        </p:spPr>
        <p:txBody>
          <a:bodyPr/>
          <a:lstStyle/>
          <a:p>
            <a:pPr eaLnBrk="1" hangingPunct="1"/>
            <a:r>
              <a:rPr lang="en-US" altLang="en-US" sz="3200" dirty="0">
                <a:latin typeface="Verdana" panose="020B0604030504040204" pitchFamily="34" charset="0"/>
                <a:ea typeface="ＭＳ Ｐゴシック" panose="020B0600070205080204" pitchFamily="34" charset="-128"/>
              </a:rPr>
              <a:t>Restoring Functional Floodplains </a:t>
            </a:r>
          </a:p>
        </p:txBody>
      </p:sp>
      <p:pic>
        <p:nvPicPr>
          <p:cNvPr id="128016" name="Picture 15">
            <a:extLst>
              <a:ext uri="{FF2B5EF4-FFF2-40B4-BE49-F238E27FC236}">
                <a16:creationId xmlns:a16="http://schemas.microsoft.com/office/drawing/2014/main" id="{0DC4B630-4486-4335-A6CE-C54C64757E9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84313" y="20638"/>
            <a:ext cx="969963" cy="74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33285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BBA90-CDC8-42C3-A3B7-42BC4CE35C35}"/>
              </a:ext>
            </a:extLst>
          </p:cNvPr>
          <p:cNvSpPr>
            <a:spLocks noGrp="1"/>
          </p:cNvSpPr>
          <p:nvPr>
            <p:ph type="title"/>
          </p:nvPr>
        </p:nvSpPr>
        <p:spPr/>
        <p:txBody>
          <a:bodyPr/>
          <a:lstStyle/>
          <a:p>
            <a:r>
              <a:rPr lang="en-US" dirty="0"/>
              <a:t>Floodplain reconnection and restoration techniques</a:t>
            </a:r>
          </a:p>
        </p:txBody>
      </p:sp>
      <p:pic>
        <p:nvPicPr>
          <p:cNvPr id="6" name="Content Placeholder 5">
            <a:extLst>
              <a:ext uri="{FF2B5EF4-FFF2-40B4-BE49-F238E27FC236}">
                <a16:creationId xmlns:a16="http://schemas.microsoft.com/office/drawing/2014/main" id="{FD95478A-B62A-424A-B9F2-A6D4AB60B821}"/>
              </a:ext>
            </a:extLst>
          </p:cNvPr>
          <p:cNvPicPr>
            <a:picLocks noGrp="1" noChangeAspect="1"/>
          </p:cNvPicPr>
          <p:nvPr>
            <p:ph idx="1"/>
          </p:nvPr>
        </p:nvPicPr>
        <p:blipFill>
          <a:blip r:embed="rId3"/>
          <a:stretch>
            <a:fillRect/>
          </a:stretch>
        </p:blipFill>
        <p:spPr>
          <a:xfrm>
            <a:off x="1570497" y="3865463"/>
            <a:ext cx="3830178" cy="2583805"/>
          </a:xfrm>
          <a:prstGeom prst="rect">
            <a:avLst/>
          </a:prstGeom>
        </p:spPr>
      </p:pic>
      <p:pic>
        <p:nvPicPr>
          <p:cNvPr id="5" name="Picture 4">
            <a:extLst>
              <a:ext uri="{FF2B5EF4-FFF2-40B4-BE49-F238E27FC236}">
                <a16:creationId xmlns:a16="http://schemas.microsoft.com/office/drawing/2014/main" id="{748FEEA2-3FDE-4E12-B5A6-9204903B2874}"/>
              </a:ext>
            </a:extLst>
          </p:cNvPr>
          <p:cNvPicPr>
            <a:picLocks noChangeAspect="1"/>
          </p:cNvPicPr>
          <p:nvPr/>
        </p:nvPicPr>
        <p:blipFill>
          <a:blip r:embed="rId4"/>
          <a:stretch>
            <a:fillRect/>
          </a:stretch>
        </p:blipFill>
        <p:spPr>
          <a:xfrm>
            <a:off x="6576982" y="1845645"/>
            <a:ext cx="3220141" cy="2429896"/>
          </a:xfrm>
          <a:prstGeom prst="rect">
            <a:avLst/>
          </a:prstGeom>
        </p:spPr>
      </p:pic>
      <p:sp>
        <p:nvSpPr>
          <p:cNvPr id="7" name="TextBox 6">
            <a:extLst>
              <a:ext uri="{FF2B5EF4-FFF2-40B4-BE49-F238E27FC236}">
                <a16:creationId xmlns:a16="http://schemas.microsoft.com/office/drawing/2014/main" id="{6FD74F27-B77D-4931-BE65-61BD6A5D7B51}"/>
              </a:ext>
            </a:extLst>
          </p:cNvPr>
          <p:cNvSpPr txBox="1"/>
          <p:nvPr/>
        </p:nvSpPr>
        <p:spPr>
          <a:xfrm>
            <a:off x="1796050" y="2081345"/>
            <a:ext cx="3733800" cy="1815882"/>
          </a:xfrm>
          <a:prstGeom prst="rect">
            <a:avLst/>
          </a:prstGeom>
          <a:noFill/>
        </p:spPr>
        <p:txBody>
          <a:bodyPr wrap="square" numCol="1" rtlCol="0">
            <a:spAutoFit/>
          </a:bodyPr>
          <a:lstStyle/>
          <a:p>
            <a:pPr marL="285750" indent="-285750">
              <a:buFont typeface="Arial" panose="020B0604020202020204" pitchFamily="34" charset="0"/>
              <a:buChar char="•"/>
            </a:pPr>
            <a:r>
              <a:rPr lang="en-US" sz="1600" dirty="0">
                <a:latin typeface="Calibri" panose="020F0502020204030204" pitchFamily="34" charset="0"/>
              </a:rPr>
              <a:t>Alter levees- setback, breach, remove</a:t>
            </a:r>
          </a:p>
          <a:p>
            <a:pPr marL="285750" indent="-285750">
              <a:buFont typeface="Arial" panose="020B0604020202020204" pitchFamily="34" charset="0"/>
              <a:buChar char="•"/>
            </a:pPr>
            <a:r>
              <a:rPr lang="en-US" sz="1600" dirty="0">
                <a:latin typeface="Calibri" panose="020F0502020204030204" pitchFamily="34" charset="0"/>
              </a:rPr>
              <a:t>Install floodplain terrace</a:t>
            </a:r>
          </a:p>
          <a:p>
            <a:pPr marL="285750" indent="-285750">
              <a:buFont typeface="Arial" panose="020B0604020202020204" pitchFamily="34" charset="0"/>
              <a:buChar char="•"/>
            </a:pPr>
            <a:r>
              <a:rPr lang="en-US" sz="1600" dirty="0">
                <a:latin typeface="Calibri" panose="020F0502020204030204" pitchFamily="34" charset="0"/>
              </a:rPr>
              <a:t>Flood bypass</a:t>
            </a:r>
          </a:p>
          <a:p>
            <a:pPr marL="285750" indent="-285750">
              <a:buFont typeface="Arial" panose="020B0604020202020204" pitchFamily="34" charset="0"/>
              <a:buChar char="•"/>
            </a:pPr>
            <a:r>
              <a:rPr lang="en-US" sz="1600" dirty="0">
                <a:latin typeface="Calibri" panose="020F0502020204030204" pitchFamily="34" charset="0"/>
              </a:rPr>
              <a:t>Address causes of flow alteration</a:t>
            </a:r>
          </a:p>
          <a:p>
            <a:pPr marL="285750" indent="-285750">
              <a:buFont typeface="Arial" panose="020B0604020202020204" pitchFamily="34" charset="0"/>
              <a:buChar char="•"/>
            </a:pPr>
            <a:r>
              <a:rPr lang="en-US" sz="1600" dirty="0">
                <a:latin typeface="Calibri" panose="020F0502020204030204" pitchFamily="34" charset="0"/>
              </a:rPr>
              <a:t>Restore floodplain activating flows</a:t>
            </a:r>
          </a:p>
          <a:p>
            <a:pPr marL="285750" indent="-285750">
              <a:buFont typeface="Arial" panose="020B0604020202020204" pitchFamily="34" charset="0"/>
              <a:buChar char="•"/>
            </a:pPr>
            <a:r>
              <a:rPr lang="en-US" sz="1600" dirty="0">
                <a:latin typeface="Calibri" panose="020F0502020204030204" pitchFamily="34" charset="0"/>
              </a:rPr>
              <a:t>Address water withdrawals</a:t>
            </a:r>
          </a:p>
          <a:p>
            <a:pPr marL="285750" indent="-285750">
              <a:buFont typeface="Arial" panose="020B0604020202020204" pitchFamily="34" charset="0"/>
              <a:buChar char="•"/>
            </a:pPr>
            <a:r>
              <a:rPr lang="en-US" sz="1600" dirty="0">
                <a:latin typeface="Calibri" panose="020F0502020204030204" pitchFamily="34" charset="0"/>
              </a:rPr>
              <a:t>Conservation easements</a:t>
            </a:r>
          </a:p>
        </p:txBody>
      </p:sp>
      <p:sp>
        <p:nvSpPr>
          <p:cNvPr id="3" name="TextBox 2">
            <a:extLst>
              <a:ext uri="{FF2B5EF4-FFF2-40B4-BE49-F238E27FC236}">
                <a16:creationId xmlns:a16="http://schemas.microsoft.com/office/drawing/2014/main" id="{33AA2803-2D89-44C2-82C8-83FD0D923F90}"/>
              </a:ext>
            </a:extLst>
          </p:cNvPr>
          <p:cNvSpPr txBox="1"/>
          <p:nvPr/>
        </p:nvSpPr>
        <p:spPr>
          <a:xfrm>
            <a:off x="2561609" y="6443436"/>
            <a:ext cx="6540317" cy="307777"/>
          </a:xfrm>
          <a:prstGeom prst="rect">
            <a:avLst/>
          </a:prstGeom>
          <a:noFill/>
        </p:spPr>
        <p:txBody>
          <a:bodyPr wrap="none" rtlCol="0">
            <a:spAutoFit/>
          </a:bodyPr>
          <a:lstStyle/>
          <a:p>
            <a:r>
              <a:rPr lang="en-US" sz="1400" dirty="0"/>
              <a:t>https://www.americanrivers.org/conservation-resource/reconnecting-floodplains/ </a:t>
            </a:r>
          </a:p>
        </p:txBody>
      </p:sp>
      <p:pic>
        <p:nvPicPr>
          <p:cNvPr id="8" name="Picture 7">
            <a:extLst>
              <a:ext uri="{FF2B5EF4-FFF2-40B4-BE49-F238E27FC236}">
                <a16:creationId xmlns:a16="http://schemas.microsoft.com/office/drawing/2014/main" id="{99E1F5A8-72EC-423D-AFD5-AFC71F231FD5}"/>
              </a:ext>
            </a:extLst>
          </p:cNvPr>
          <p:cNvPicPr>
            <a:picLocks noChangeAspect="1"/>
          </p:cNvPicPr>
          <p:nvPr/>
        </p:nvPicPr>
        <p:blipFill>
          <a:blip r:embed="rId5"/>
          <a:stretch>
            <a:fillRect/>
          </a:stretch>
        </p:blipFill>
        <p:spPr>
          <a:xfrm>
            <a:off x="9867320" y="6028872"/>
            <a:ext cx="1085182" cy="829128"/>
          </a:xfrm>
          <a:prstGeom prst="rect">
            <a:avLst/>
          </a:prstGeom>
        </p:spPr>
      </p:pic>
      <p:sp>
        <p:nvSpPr>
          <p:cNvPr id="9" name="TextBox 8">
            <a:extLst>
              <a:ext uri="{FF2B5EF4-FFF2-40B4-BE49-F238E27FC236}">
                <a16:creationId xmlns:a16="http://schemas.microsoft.com/office/drawing/2014/main" id="{71CC4BF3-58A9-421C-80BB-3957377D19B5}"/>
              </a:ext>
            </a:extLst>
          </p:cNvPr>
          <p:cNvSpPr txBox="1"/>
          <p:nvPr/>
        </p:nvSpPr>
        <p:spPr>
          <a:xfrm>
            <a:off x="6576982" y="4451548"/>
            <a:ext cx="2750497" cy="212365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Calibri" panose="020F0502020204030204" pitchFamily="34" charset="0"/>
              </a:rPr>
              <a:t>Land acquisition</a:t>
            </a:r>
          </a:p>
          <a:p>
            <a:pPr marL="285750" indent="-285750">
              <a:buFont typeface="Arial" panose="020B0604020202020204" pitchFamily="34" charset="0"/>
              <a:buChar char="•"/>
            </a:pPr>
            <a:r>
              <a:rPr lang="en-US" sz="1600" dirty="0">
                <a:latin typeface="Calibri" panose="020F0502020204030204" pitchFamily="34" charset="0"/>
              </a:rPr>
              <a:t>Land transfer</a:t>
            </a:r>
          </a:p>
          <a:p>
            <a:pPr marL="285750" indent="-285750">
              <a:buFont typeface="Arial" panose="020B0604020202020204" pitchFamily="34" charset="0"/>
              <a:buChar char="•"/>
            </a:pPr>
            <a:r>
              <a:rPr lang="en-US" sz="1600" dirty="0">
                <a:latin typeface="Calibri" panose="020F0502020204030204" pitchFamily="34" charset="0"/>
              </a:rPr>
              <a:t>Passive restoration</a:t>
            </a:r>
          </a:p>
          <a:p>
            <a:pPr marL="285750" indent="-285750">
              <a:buFont typeface="Arial" panose="020B0604020202020204" pitchFamily="34" charset="0"/>
              <a:buChar char="•"/>
            </a:pPr>
            <a:r>
              <a:rPr lang="en-US" sz="1600" dirty="0">
                <a:latin typeface="Calibri" panose="020F0502020204030204" pitchFamily="34" charset="0"/>
              </a:rPr>
              <a:t>Enhance woody debris </a:t>
            </a:r>
          </a:p>
          <a:p>
            <a:pPr marL="285750" indent="-285750">
              <a:buFont typeface="Arial" panose="020B0604020202020204" pitchFamily="34" charset="0"/>
              <a:buChar char="•"/>
            </a:pPr>
            <a:r>
              <a:rPr lang="en-US" sz="1600" dirty="0">
                <a:latin typeface="Calibri" panose="020F0502020204030204" pitchFamily="34" charset="0"/>
              </a:rPr>
              <a:t>Riparian planting</a:t>
            </a:r>
          </a:p>
          <a:p>
            <a:pPr marL="285750" indent="-285750">
              <a:buFont typeface="Arial" panose="020B0604020202020204" pitchFamily="34" charset="0"/>
              <a:buChar char="•"/>
            </a:pPr>
            <a:r>
              <a:rPr lang="en-US" sz="1600" dirty="0">
                <a:latin typeface="Calibri" panose="020F0502020204030204" pitchFamily="34" charset="0"/>
              </a:rPr>
              <a:t>Manage non-native species</a:t>
            </a:r>
          </a:p>
          <a:p>
            <a:pPr marL="285750" indent="-285750">
              <a:buFont typeface="Arial" panose="020B0604020202020204" pitchFamily="34" charset="0"/>
              <a:buChar char="•"/>
            </a:pPr>
            <a:r>
              <a:rPr lang="en-US" sz="1600" dirty="0">
                <a:latin typeface="Calibri" panose="020F0502020204030204" pitchFamily="34" charset="0"/>
              </a:rPr>
              <a:t>Restore habitat diversity</a:t>
            </a:r>
            <a:endParaRPr lang="en-US" sz="1600" dirty="0"/>
          </a:p>
          <a:p>
            <a:endParaRPr lang="en-US" dirty="0"/>
          </a:p>
        </p:txBody>
      </p:sp>
    </p:spTree>
    <p:extLst>
      <p:ext uri="{BB962C8B-B14F-4D97-AF65-F5344CB8AC3E}">
        <p14:creationId xmlns:p14="http://schemas.microsoft.com/office/powerpoint/2010/main" val="1898691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FC21C7B-1F9B-4B65-83CD-81344E164096}"/>
              </a:ext>
            </a:extLst>
          </p:cNvPr>
          <p:cNvSpPr>
            <a:spLocks noGrp="1" noChangeArrowheads="1"/>
          </p:cNvSpPr>
          <p:nvPr>
            <p:ph type="title"/>
          </p:nvPr>
        </p:nvSpPr>
        <p:spPr>
          <a:xfrm>
            <a:off x="2209800" y="304800"/>
            <a:ext cx="7772400" cy="762000"/>
          </a:xfrm>
        </p:spPr>
        <p:txBody>
          <a:bodyPr/>
          <a:lstStyle/>
          <a:p>
            <a:r>
              <a:rPr lang="en-US" altLang="en-US" sz="2800" dirty="0">
                <a:ea typeface="ＭＳ Ｐゴシック" panose="020B0600070205080204" pitchFamily="34" charset="-128"/>
              </a:rPr>
              <a:t>Basin Level Strategies: </a:t>
            </a:r>
            <a:br>
              <a:rPr lang="en-US" altLang="en-US" sz="2800" dirty="0">
                <a:ea typeface="ＭＳ Ｐゴシック" panose="020B0600070205080204" pitchFamily="34" charset="-128"/>
              </a:rPr>
            </a:br>
            <a:r>
              <a:rPr lang="en-US" altLang="en-US" sz="2800" dirty="0">
                <a:ea typeface="ＭＳ Ｐゴシック" panose="020B0600070205080204" pitchFamily="34" charset="-128"/>
              </a:rPr>
              <a:t>CA Central Valley Flood Plan</a:t>
            </a:r>
          </a:p>
        </p:txBody>
      </p:sp>
      <p:pic>
        <p:nvPicPr>
          <p:cNvPr id="32771" name="Picture 4">
            <a:extLst>
              <a:ext uri="{FF2B5EF4-FFF2-40B4-BE49-F238E27FC236}">
                <a16:creationId xmlns:a16="http://schemas.microsoft.com/office/drawing/2014/main" id="{F32D5AF5-0CE4-452C-ACDA-44AD25F11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653" y="1258638"/>
            <a:ext cx="416242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5">
            <a:extLst>
              <a:ext uri="{FF2B5EF4-FFF2-40B4-BE49-F238E27FC236}">
                <a16:creationId xmlns:a16="http://schemas.microsoft.com/office/drawing/2014/main" id="{7D9EAA6D-FEA6-46FF-8E7A-70377AB3C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3361" y="1258638"/>
            <a:ext cx="414655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3" name="Rectangle 6">
            <a:extLst>
              <a:ext uri="{FF2B5EF4-FFF2-40B4-BE49-F238E27FC236}">
                <a16:creationId xmlns:a16="http://schemas.microsoft.com/office/drawing/2014/main" id="{43A0D235-6692-4C38-A54B-10E54D18481D}"/>
              </a:ext>
            </a:extLst>
          </p:cNvPr>
          <p:cNvSpPr>
            <a:spLocks noChangeArrowheads="1"/>
          </p:cNvSpPr>
          <p:nvPr/>
        </p:nvSpPr>
        <p:spPr bwMode="auto">
          <a:xfrm>
            <a:off x="2362200" y="60960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ts val="2000"/>
              </a:spcBef>
              <a:buClr>
                <a:schemeClr val="accent1"/>
              </a:buClr>
              <a:buSzPct val="90000"/>
              <a:buFont typeface="Wingdings" panose="05000000000000000000" pitchFamily="2" charset="2"/>
              <a:buChar char="S"/>
              <a:defRPr sz="2200">
                <a:solidFill>
                  <a:srgbClr val="595959"/>
                </a:solidFill>
                <a:latin typeface="Calisto MT" panose="02040603050505030304" pitchFamily="18" charset="0"/>
                <a:ea typeface="ＭＳ Ｐゴシック" panose="020B0600070205080204" pitchFamily="34" charset="-128"/>
              </a:defRPr>
            </a:lvl1pPr>
            <a:lvl2pPr marL="742950" indent="-285750" eaLnBrk="0" hangingPunct="0">
              <a:spcBef>
                <a:spcPts val="600"/>
              </a:spcBef>
              <a:buClr>
                <a:srgbClr val="C1F944"/>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2pPr>
            <a:lvl3pPr marL="1143000" indent="-228600" eaLnBrk="0" hangingPunct="0">
              <a:spcBef>
                <a:spcPts val="600"/>
              </a:spcBef>
              <a:buClr>
                <a:schemeClr val="accent1"/>
              </a:buClr>
              <a:buSzPct val="90000"/>
              <a:buFont typeface="Wingdings" panose="05000000000000000000" pitchFamily="2" charset="2"/>
              <a:buChar char="S"/>
              <a:defRPr sz="2400">
                <a:solidFill>
                  <a:srgbClr val="595959"/>
                </a:solidFill>
                <a:latin typeface="Calisto MT" panose="02040603050505030304" pitchFamily="18" charset="0"/>
                <a:ea typeface="ＭＳ Ｐゴシック" panose="020B0600070205080204" pitchFamily="34" charset="-128"/>
              </a:defRPr>
            </a:lvl3pPr>
            <a:lvl4pPr marL="1600200" indent="-228600" eaLnBrk="0" hangingPunct="0">
              <a:spcBef>
                <a:spcPts val="600"/>
              </a:spcBef>
              <a:buClr>
                <a:srgbClr val="C1F944"/>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4pPr>
            <a:lvl5pPr marL="2057400" indent="-228600" eaLnBrk="0" hangingPunct="0">
              <a:spcBef>
                <a:spcPts val="600"/>
              </a:spcBef>
              <a:buClr>
                <a:schemeClr val="accent1"/>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5pPr>
            <a:lvl6pPr marL="2514600" indent="-228600" defTabSz="457200" eaLnBrk="0" fontAlgn="base" hangingPunct="0">
              <a:spcBef>
                <a:spcPts val="600"/>
              </a:spcBef>
              <a:spcAft>
                <a:spcPct val="0"/>
              </a:spcAft>
              <a:buClr>
                <a:schemeClr val="accent1"/>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6pPr>
            <a:lvl7pPr marL="2971800" indent="-228600" defTabSz="457200" eaLnBrk="0" fontAlgn="base" hangingPunct="0">
              <a:spcBef>
                <a:spcPts val="600"/>
              </a:spcBef>
              <a:spcAft>
                <a:spcPct val="0"/>
              </a:spcAft>
              <a:buClr>
                <a:schemeClr val="accent1"/>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7pPr>
            <a:lvl8pPr marL="3429000" indent="-228600" defTabSz="457200" eaLnBrk="0" fontAlgn="base" hangingPunct="0">
              <a:spcBef>
                <a:spcPts val="600"/>
              </a:spcBef>
              <a:spcAft>
                <a:spcPct val="0"/>
              </a:spcAft>
              <a:buClr>
                <a:schemeClr val="accent1"/>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8pPr>
            <a:lvl9pPr marL="3886200" indent="-228600" defTabSz="457200" eaLnBrk="0" fontAlgn="base" hangingPunct="0">
              <a:spcBef>
                <a:spcPts val="600"/>
              </a:spcBef>
              <a:spcAft>
                <a:spcPct val="0"/>
              </a:spcAft>
              <a:buClr>
                <a:schemeClr val="accent1"/>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9pPr>
          </a:lstStyle>
          <a:p>
            <a:pPr>
              <a:spcBef>
                <a:spcPct val="0"/>
              </a:spcBef>
              <a:buClrTx/>
              <a:buSzTx/>
              <a:buFontTx/>
              <a:buNone/>
            </a:pPr>
            <a:r>
              <a:rPr lang="en-US" altLang="en-US" sz="1200">
                <a:solidFill>
                  <a:schemeClr val="bg1"/>
                </a:solidFill>
                <a:latin typeface="Arial" panose="020B0604020202020204" pitchFamily="34" charset="0"/>
              </a:rPr>
              <a:t>Source: The Bay Institute, </a:t>
            </a:r>
            <a:r>
              <a:rPr lang="en-US" altLang="en-US" sz="1200" i="1">
                <a:solidFill>
                  <a:schemeClr val="bg1"/>
                </a:solidFill>
                <a:latin typeface="Arial" panose="020B0604020202020204" pitchFamily="34" charset="0"/>
              </a:rPr>
              <a:t>Sierra to the Sea. </a:t>
            </a:r>
            <a:r>
              <a:rPr lang="en-US" altLang="en-US" sz="1200">
                <a:solidFill>
                  <a:schemeClr val="bg1"/>
                </a:solidFill>
                <a:latin typeface="Arial" panose="020B0604020202020204" pitchFamily="34" charset="0"/>
              </a:rPr>
              <a:t>http://www.bay.org/publications/sierra-to-the-sea</a:t>
            </a:r>
          </a:p>
        </p:txBody>
      </p:sp>
      <p:pic>
        <p:nvPicPr>
          <p:cNvPr id="2" name="Picture 1">
            <a:extLst>
              <a:ext uri="{FF2B5EF4-FFF2-40B4-BE49-F238E27FC236}">
                <a16:creationId xmlns:a16="http://schemas.microsoft.com/office/drawing/2014/main" id="{5E595017-A7AE-4E48-8A9D-C4FD0284720E}"/>
              </a:ext>
            </a:extLst>
          </p:cNvPr>
          <p:cNvPicPr>
            <a:picLocks noChangeAspect="1"/>
          </p:cNvPicPr>
          <p:nvPr/>
        </p:nvPicPr>
        <p:blipFill>
          <a:blip r:embed="rId5"/>
          <a:stretch>
            <a:fillRect/>
          </a:stretch>
        </p:blipFill>
        <p:spPr>
          <a:xfrm>
            <a:off x="1567561" y="1133928"/>
            <a:ext cx="9056878" cy="5500128"/>
          </a:xfrm>
          <a:prstGeom prst="rect">
            <a:avLst/>
          </a:prstGeom>
        </p:spPr>
      </p:pic>
      <p:sp>
        <p:nvSpPr>
          <p:cNvPr id="4" name="TextBox 3">
            <a:extLst>
              <a:ext uri="{FF2B5EF4-FFF2-40B4-BE49-F238E27FC236}">
                <a16:creationId xmlns:a16="http://schemas.microsoft.com/office/drawing/2014/main" id="{3A584C3C-750B-4E44-9B5D-B0E8E83F3E96}"/>
              </a:ext>
            </a:extLst>
          </p:cNvPr>
          <p:cNvSpPr txBox="1"/>
          <p:nvPr/>
        </p:nvSpPr>
        <p:spPr>
          <a:xfrm>
            <a:off x="2052897" y="3697811"/>
            <a:ext cx="6202680" cy="2677656"/>
          </a:xfrm>
          <a:prstGeom prst="rect">
            <a:avLst/>
          </a:prstGeom>
          <a:noFill/>
        </p:spPr>
        <p:txBody>
          <a:bodyPr wrap="square" rtlCol="0">
            <a:spAutoFit/>
          </a:bodyPr>
          <a:lstStyle/>
          <a:p>
            <a:pPr marL="342900" lvl="0" indent="-342900">
              <a:buFont typeface="Arial" panose="020B0604020202020204" pitchFamily="34" charset="0"/>
              <a:buChar char="•"/>
            </a:pPr>
            <a:r>
              <a:rPr lang="en-US" sz="2400" dirty="0">
                <a:solidFill>
                  <a:schemeClr val="bg1"/>
                </a:solidFill>
              </a:rPr>
              <a:t>Primary goal: </a:t>
            </a:r>
          </a:p>
          <a:p>
            <a:pPr marL="800100" lvl="1" indent="-342900">
              <a:buFont typeface="Arial" panose="020B0604020202020204" pitchFamily="34" charset="0"/>
              <a:buChar char="•"/>
            </a:pPr>
            <a:r>
              <a:rPr lang="en-US" sz="2400" dirty="0">
                <a:solidFill>
                  <a:schemeClr val="bg1"/>
                </a:solidFill>
              </a:rPr>
              <a:t>Improve flood risk management</a:t>
            </a:r>
          </a:p>
          <a:p>
            <a:pPr marL="342900" lvl="0" indent="-342900">
              <a:buFont typeface="Arial" panose="020B0604020202020204" pitchFamily="34" charset="0"/>
              <a:buChar char="•"/>
            </a:pPr>
            <a:r>
              <a:rPr lang="en-US" sz="2400" dirty="0">
                <a:solidFill>
                  <a:schemeClr val="bg1"/>
                </a:solidFill>
              </a:rPr>
              <a:t>Supporting goals:</a:t>
            </a:r>
          </a:p>
          <a:p>
            <a:pPr marL="800100" lvl="1" indent="-342900">
              <a:buFont typeface="Arial" panose="020B0604020202020204" pitchFamily="34" charset="0"/>
              <a:buChar char="•"/>
            </a:pPr>
            <a:r>
              <a:rPr lang="en-US" sz="2400" dirty="0">
                <a:solidFill>
                  <a:schemeClr val="bg1"/>
                </a:solidFill>
              </a:rPr>
              <a:t>Improve operations and maintenance</a:t>
            </a:r>
          </a:p>
          <a:p>
            <a:pPr marL="800100" lvl="1" indent="-342900">
              <a:buFont typeface="Arial" panose="020B0604020202020204" pitchFamily="34" charset="0"/>
              <a:buChar char="•"/>
            </a:pPr>
            <a:r>
              <a:rPr lang="en-US" sz="2400" dirty="0">
                <a:solidFill>
                  <a:schemeClr val="bg1"/>
                </a:solidFill>
              </a:rPr>
              <a:t>Promote ecosystem functions</a:t>
            </a:r>
          </a:p>
          <a:p>
            <a:pPr marL="800100" lvl="1" indent="-342900">
              <a:buFont typeface="Arial" panose="020B0604020202020204" pitchFamily="34" charset="0"/>
              <a:buChar char="•"/>
            </a:pPr>
            <a:r>
              <a:rPr lang="en-US" sz="2400" dirty="0">
                <a:solidFill>
                  <a:schemeClr val="bg1"/>
                </a:solidFill>
              </a:rPr>
              <a:t>Improve institutional support</a:t>
            </a:r>
          </a:p>
          <a:p>
            <a:pPr marL="800100" lvl="1" indent="-342900">
              <a:buFont typeface="Arial" panose="020B0604020202020204" pitchFamily="34" charset="0"/>
              <a:buChar char="•"/>
            </a:pPr>
            <a:r>
              <a:rPr lang="en-US" sz="2400" dirty="0">
                <a:solidFill>
                  <a:schemeClr val="bg1"/>
                </a:solidFill>
              </a:rPr>
              <a:t>Promote multi-benefit projects</a:t>
            </a:r>
          </a:p>
        </p:txBody>
      </p:sp>
      <p:pic>
        <p:nvPicPr>
          <p:cNvPr id="9" name="Picture 8">
            <a:extLst>
              <a:ext uri="{FF2B5EF4-FFF2-40B4-BE49-F238E27FC236}">
                <a16:creationId xmlns:a16="http://schemas.microsoft.com/office/drawing/2014/main" id="{7DC0FBBE-C3D2-4B32-9DE2-A229865626AE}"/>
              </a:ext>
            </a:extLst>
          </p:cNvPr>
          <p:cNvPicPr>
            <a:picLocks noChangeAspect="1"/>
          </p:cNvPicPr>
          <p:nvPr/>
        </p:nvPicPr>
        <p:blipFill>
          <a:blip r:embed="rId6"/>
          <a:stretch>
            <a:fillRect/>
          </a:stretch>
        </p:blipFill>
        <p:spPr>
          <a:xfrm>
            <a:off x="9867320" y="6028872"/>
            <a:ext cx="1085182" cy="829128"/>
          </a:xfrm>
          <a:prstGeom prst="rect">
            <a:avLst/>
          </a:prstGeom>
        </p:spPr>
      </p:pic>
    </p:spTree>
    <p:extLst>
      <p:ext uri="{BB962C8B-B14F-4D97-AF65-F5344CB8AC3E}">
        <p14:creationId xmlns:p14="http://schemas.microsoft.com/office/powerpoint/2010/main" val="3608902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197F1A-3A27-48C6-947F-6EF2F690EFA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3E0645-4DCE-4E57-B679-5727A6EBDF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7920" y="917000"/>
            <a:ext cx="7846168" cy="59410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68360D4-C493-4CCE-897F-B23AB0F06E0B}"/>
              </a:ext>
            </a:extLst>
          </p:cNvPr>
          <p:cNvSpPr>
            <a:spLocks noGrp="1" noChangeArrowheads="1"/>
          </p:cNvSpPr>
          <p:nvPr>
            <p:ph type="title"/>
          </p:nvPr>
        </p:nvSpPr>
        <p:spPr>
          <a:xfrm>
            <a:off x="609600" y="0"/>
            <a:ext cx="10972800" cy="1143000"/>
          </a:xfrm>
        </p:spPr>
        <p:txBody>
          <a:bodyPr/>
          <a:lstStyle/>
          <a:p>
            <a:r>
              <a:rPr lang="en-US" altLang="en-US" sz="2800" dirty="0">
                <a:ea typeface="ＭＳ Ｐゴシック" panose="020B0600070205080204" pitchFamily="34" charset="-128"/>
              </a:rPr>
              <a:t>State Level Strategies: Washington State Floodplains By Design</a:t>
            </a:r>
          </a:p>
        </p:txBody>
      </p:sp>
      <p:pic>
        <p:nvPicPr>
          <p:cNvPr id="6" name="Picture 5">
            <a:extLst>
              <a:ext uri="{FF2B5EF4-FFF2-40B4-BE49-F238E27FC236}">
                <a16:creationId xmlns:a16="http://schemas.microsoft.com/office/drawing/2014/main" id="{A558CF02-7A0B-49A7-8048-53AA18FBEE90}"/>
              </a:ext>
            </a:extLst>
          </p:cNvPr>
          <p:cNvPicPr>
            <a:picLocks noChangeAspect="1"/>
          </p:cNvPicPr>
          <p:nvPr/>
        </p:nvPicPr>
        <p:blipFill>
          <a:blip r:embed="rId4"/>
          <a:stretch>
            <a:fillRect/>
          </a:stretch>
        </p:blipFill>
        <p:spPr>
          <a:xfrm>
            <a:off x="10186212" y="5941000"/>
            <a:ext cx="1085182" cy="829128"/>
          </a:xfrm>
          <a:prstGeom prst="rect">
            <a:avLst/>
          </a:prstGeom>
        </p:spPr>
      </p:pic>
    </p:spTree>
    <p:extLst>
      <p:ext uri="{BB962C8B-B14F-4D97-AF65-F5344CB8AC3E}">
        <p14:creationId xmlns:p14="http://schemas.microsoft.com/office/powerpoint/2010/main" val="32540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6FD8-B837-4B85-8FEE-3788B4956BD4}"/>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766ECD94-37B0-4A47-9EC0-AF2681C50DFE}"/>
              </a:ext>
            </a:extLst>
          </p:cNvPr>
          <p:cNvPicPr>
            <a:picLocks noChangeAspect="1"/>
          </p:cNvPicPr>
          <p:nvPr/>
        </p:nvPicPr>
        <p:blipFill>
          <a:blip r:embed="rId3"/>
          <a:stretch>
            <a:fillRect/>
          </a:stretch>
        </p:blipFill>
        <p:spPr>
          <a:xfrm>
            <a:off x="3765316" y="915988"/>
            <a:ext cx="7871348" cy="5893831"/>
          </a:xfrm>
          <a:prstGeom prst="rect">
            <a:avLst/>
          </a:prstGeom>
        </p:spPr>
      </p:pic>
      <p:sp>
        <p:nvSpPr>
          <p:cNvPr id="6" name="Rectangle 2">
            <a:extLst>
              <a:ext uri="{FF2B5EF4-FFF2-40B4-BE49-F238E27FC236}">
                <a16:creationId xmlns:a16="http://schemas.microsoft.com/office/drawing/2014/main" id="{DD79CCE2-63B1-4F5E-98E7-52A0FC91F8BD}"/>
              </a:ext>
            </a:extLst>
          </p:cNvPr>
          <p:cNvSpPr txBox="1">
            <a:spLocks noChangeArrowheads="1"/>
          </p:cNvSpPr>
          <p:nvPr/>
        </p:nvSpPr>
        <p:spPr bwMode="auto">
          <a:xfrm>
            <a:off x="1309582" y="83184"/>
            <a:ext cx="957072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600" kern="1200">
                <a:solidFill>
                  <a:schemeClr val="bg1"/>
                </a:solidFill>
                <a:latin typeface="+mj-lt"/>
                <a:ea typeface="ＭＳ Ｐゴシック" pitchFamily="-107" charset="-128"/>
                <a:cs typeface="+mj-cs"/>
              </a:defRPr>
            </a:lvl1pPr>
            <a:lvl2pPr algn="ctr" rtl="0" eaLnBrk="0" fontAlgn="base" hangingPunct="0">
              <a:spcBef>
                <a:spcPct val="0"/>
              </a:spcBef>
              <a:spcAft>
                <a:spcPct val="0"/>
              </a:spcAft>
              <a:defRPr sz="4600">
                <a:solidFill>
                  <a:schemeClr val="bg1"/>
                </a:solidFill>
                <a:latin typeface="Calisto MT" pitchFamily="18" charset="0"/>
                <a:ea typeface="ＭＳ Ｐゴシック" pitchFamily="-107" charset="-128"/>
              </a:defRPr>
            </a:lvl2pPr>
            <a:lvl3pPr algn="ctr" rtl="0" eaLnBrk="0" fontAlgn="base" hangingPunct="0">
              <a:spcBef>
                <a:spcPct val="0"/>
              </a:spcBef>
              <a:spcAft>
                <a:spcPct val="0"/>
              </a:spcAft>
              <a:defRPr sz="4600">
                <a:solidFill>
                  <a:schemeClr val="bg1"/>
                </a:solidFill>
                <a:latin typeface="Calisto MT" pitchFamily="18" charset="0"/>
                <a:ea typeface="ＭＳ Ｐゴシック" pitchFamily="-107" charset="-128"/>
              </a:defRPr>
            </a:lvl3pPr>
            <a:lvl4pPr algn="ctr" rtl="0" eaLnBrk="0" fontAlgn="base" hangingPunct="0">
              <a:spcBef>
                <a:spcPct val="0"/>
              </a:spcBef>
              <a:spcAft>
                <a:spcPct val="0"/>
              </a:spcAft>
              <a:defRPr sz="4600">
                <a:solidFill>
                  <a:schemeClr val="bg1"/>
                </a:solidFill>
                <a:latin typeface="Calisto MT" pitchFamily="18" charset="0"/>
                <a:ea typeface="ＭＳ Ｐゴシック" pitchFamily="-107" charset="-128"/>
              </a:defRPr>
            </a:lvl4pPr>
            <a:lvl5pPr algn="ctr" rtl="0" eaLnBrk="0" fontAlgn="base" hangingPunct="0">
              <a:spcBef>
                <a:spcPct val="0"/>
              </a:spcBef>
              <a:spcAft>
                <a:spcPct val="0"/>
              </a:spcAft>
              <a:defRPr sz="4600">
                <a:solidFill>
                  <a:schemeClr val="bg1"/>
                </a:solidFill>
                <a:latin typeface="Calisto MT" pitchFamily="18" charset="0"/>
                <a:ea typeface="ＭＳ Ｐゴシック" pitchFamily="-107" charset="-128"/>
              </a:defRPr>
            </a:lvl5pPr>
            <a:lvl6pPr marL="457200" algn="ctr" rtl="0" fontAlgn="base">
              <a:spcBef>
                <a:spcPct val="0"/>
              </a:spcBef>
              <a:spcAft>
                <a:spcPct val="0"/>
              </a:spcAft>
              <a:defRPr sz="4600">
                <a:solidFill>
                  <a:schemeClr val="bg1"/>
                </a:solidFill>
                <a:latin typeface="Calisto MT" pitchFamily="18" charset="0"/>
                <a:ea typeface="ＭＳ Ｐゴシック" pitchFamily="-107" charset="-128"/>
              </a:defRPr>
            </a:lvl6pPr>
            <a:lvl7pPr marL="914400" algn="ctr" rtl="0" fontAlgn="base">
              <a:spcBef>
                <a:spcPct val="0"/>
              </a:spcBef>
              <a:spcAft>
                <a:spcPct val="0"/>
              </a:spcAft>
              <a:defRPr sz="4600">
                <a:solidFill>
                  <a:schemeClr val="bg1"/>
                </a:solidFill>
                <a:latin typeface="Calisto MT" pitchFamily="18" charset="0"/>
                <a:ea typeface="ＭＳ Ｐゴシック" pitchFamily="-107" charset="-128"/>
              </a:defRPr>
            </a:lvl7pPr>
            <a:lvl8pPr marL="1371600" algn="ctr" rtl="0" fontAlgn="base">
              <a:spcBef>
                <a:spcPct val="0"/>
              </a:spcBef>
              <a:spcAft>
                <a:spcPct val="0"/>
              </a:spcAft>
              <a:defRPr sz="4600">
                <a:solidFill>
                  <a:schemeClr val="bg1"/>
                </a:solidFill>
                <a:latin typeface="Calisto MT" pitchFamily="18" charset="0"/>
                <a:ea typeface="ＭＳ Ｐゴシック" pitchFamily="-107" charset="-128"/>
              </a:defRPr>
            </a:lvl8pPr>
            <a:lvl9pPr marL="1828800" algn="ctr" rtl="0" fontAlgn="base">
              <a:spcBef>
                <a:spcPct val="0"/>
              </a:spcBef>
              <a:spcAft>
                <a:spcPct val="0"/>
              </a:spcAft>
              <a:defRPr sz="4600">
                <a:solidFill>
                  <a:schemeClr val="bg1"/>
                </a:solidFill>
                <a:latin typeface="Calisto MT" pitchFamily="18" charset="0"/>
                <a:ea typeface="ＭＳ Ｐゴシック" pitchFamily="-107" charset="-128"/>
              </a:defRPr>
            </a:lvl9pPr>
          </a:lstStyle>
          <a:p>
            <a:r>
              <a:rPr lang="en-US" altLang="en-US" sz="2800" dirty="0">
                <a:ea typeface="ＭＳ Ｐゴシック" panose="020B0600070205080204" pitchFamily="34" charset="-128"/>
              </a:rPr>
              <a:t>State Level Strategies: </a:t>
            </a:r>
          </a:p>
          <a:p>
            <a:r>
              <a:rPr lang="en-US" altLang="en-US" sz="2800" dirty="0">
                <a:ea typeface="ＭＳ Ｐゴシック" panose="020B0600070205080204" pitchFamily="34" charset="-128"/>
              </a:rPr>
              <a:t>Vermont River Corridor Protection and Restoration</a:t>
            </a:r>
          </a:p>
        </p:txBody>
      </p:sp>
      <p:pic>
        <p:nvPicPr>
          <p:cNvPr id="8" name="Picture 7">
            <a:extLst>
              <a:ext uri="{FF2B5EF4-FFF2-40B4-BE49-F238E27FC236}">
                <a16:creationId xmlns:a16="http://schemas.microsoft.com/office/drawing/2014/main" id="{9BD1AD10-3002-468C-9F2C-9469918CBE4E}"/>
              </a:ext>
            </a:extLst>
          </p:cNvPr>
          <p:cNvPicPr>
            <a:picLocks noChangeAspect="1"/>
          </p:cNvPicPr>
          <p:nvPr/>
        </p:nvPicPr>
        <p:blipFill>
          <a:blip r:embed="rId4"/>
          <a:stretch>
            <a:fillRect/>
          </a:stretch>
        </p:blipFill>
        <p:spPr>
          <a:xfrm>
            <a:off x="1923772" y="5945688"/>
            <a:ext cx="1085182" cy="829128"/>
          </a:xfrm>
          <a:prstGeom prst="rect">
            <a:avLst/>
          </a:prstGeom>
        </p:spPr>
      </p:pic>
      <p:pic>
        <p:nvPicPr>
          <p:cNvPr id="3" name="Picture 2">
            <a:extLst>
              <a:ext uri="{FF2B5EF4-FFF2-40B4-BE49-F238E27FC236}">
                <a16:creationId xmlns:a16="http://schemas.microsoft.com/office/drawing/2014/main" id="{58720698-5320-497F-BBE4-ED954573E06B}"/>
              </a:ext>
            </a:extLst>
          </p:cNvPr>
          <p:cNvPicPr>
            <a:picLocks noChangeAspect="1"/>
          </p:cNvPicPr>
          <p:nvPr/>
        </p:nvPicPr>
        <p:blipFill>
          <a:blip r:embed="rId5"/>
          <a:stretch>
            <a:fillRect/>
          </a:stretch>
        </p:blipFill>
        <p:spPr>
          <a:xfrm>
            <a:off x="928986" y="1848934"/>
            <a:ext cx="3451962" cy="2094748"/>
          </a:xfrm>
          <a:prstGeom prst="rect">
            <a:avLst/>
          </a:prstGeom>
        </p:spPr>
      </p:pic>
      <p:pic>
        <p:nvPicPr>
          <p:cNvPr id="4" name="Picture 3">
            <a:extLst>
              <a:ext uri="{FF2B5EF4-FFF2-40B4-BE49-F238E27FC236}">
                <a16:creationId xmlns:a16="http://schemas.microsoft.com/office/drawing/2014/main" id="{72D49419-8A23-4E33-BE5A-625B5A8731CD}"/>
              </a:ext>
            </a:extLst>
          </p:cNvPr>
          <p:cNvPicPr>
            <a:picLocks noChangeAspect="1"/>
          </p:cNvPicPr>
          <p:nvPr/>
        </p:nvPicPr>
        <p:blipFill>
          <a:blip r:embed="rId6"/>
          <a:stretch>
            <a:fillRect/>
          </a:stretch>
        </p:blipFill>
        <p:spPr>
          <a:xfrm>
            <a:off x="1309582" y="4168506"/>
            <a:ext cx="2466975" cy="1847850"/>
          </a:xfrm>
          <a:prstGeom prst="rect">
            <a:avLst/>
          </a:prstGeom>
        </p:spPr>
      </p:pic>
    </p:spTree>
    <p:extLst>
      <p:ext uri="{BB962C8B-B14F-4D97-AF65-F5344CB8AC3E}">
        <p14:creationId xmlns:p14="http://schemas.microsoft.com/office/powerpoint/2010/main" val="314156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2057400" y="2590800"/>
            <a:ext cx="8001000" cy="1366528"/>
          </a:xfrm>
          <a:prstGeom prst="rect">
            <a:avLst/>
          </a:prstGeom>
          <a:solidFill>
            <a:schemeClr val="bg1">
              <a:alpha val="60000"/>
            </a:schemeClr>
          </a:solidFill>
        </p:spPr>
        <p:txBody>
          <a:bodyPr wrap="square" rtlCol="0">
            <a:spAutoFit/>
          </a:bodyPr>
          <a:lstStyle/>
          <a:p>
            <a:pPr algn="ctr" fontAlgn="base">
              <a:spcBef>
                <a:spcPct val="20000"/>
              </a:spcBef>
              <a:spcAft>
                <a:spcPct val="0"/>
              </a:spcAft>
            </a:pPr>
            <a:r>
              <a:rPr lang="en-US" sz="3600" b="1" kern="0" dirty="0">
                <a:solidFill>
                  <a:srgbClr val="000000"/>
                </a:solidFill>
                <a:latin typeface="Verdana"/>
                <a:ea typeface="ＭＳ Ｐゴシック" pitchFamily="-107" charset="-128"/>
              </a:rPr>
              <a:t>Trends and Tools in support of Floodplain Restoration</a:t>
            </a:r>
          </a:p>
          <a:p>
            <a:pPr marL="342900" indent="-342900" fontAlgn="base">
              <a:spcBef>
                <a:spcPct val="20000"/>
              </a:spcBef>
              <a:spcAft>
                <a:spcPct val="0"/>
              </a:spcAft>
              <a:buFontTx/>
              <a:buChar char="•"/>
            </a:pPr>
            <a:endParaRPr lang="en-US" sz="900" kern="0" dirty="0">
              <a:solidFill>
                <a:srgbClr val="000000"/>
              </a:solidFill>
              <a:latin typeface="Verdana"/>
              <a:ea typeface="ＭＳ Ｐゴシック" pitchFamily="-107" charset="-128"/>
            </a:endParaRPr>
          </a:p>
        </p:txBody>
      </p:sp>
      <p:sp>
        <p:nvSpPr>
          <p:cNvPr id="2" name="Title 1"/>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2173BF2-1D0D-45AD-9BEF-6E7C9ED4D56C}"/>
              </a:ext>
            </a:extLst>
          </p:cNvPr>
          <p:cNvPicPr>
            <a:picLocks noChangeAspect="1"/>
          </p:cNvPicPr>
          <p:nvPr/>
        </p:nvPicPr>
        <p:blipFill>
          <a:blip r:embed="rId4"/>
          <a:stretch>
            <a:fillRect/>
          </a:stretch>
        </p:blipFill>
        <p:spPr>
          <a:xfrm>
            <a:off x="9582818" y="6028872"/>
            <a:ext cx="1085182" cy="829128"/>
          </a:xfrm>
          <a:prstGeom prst="rect">
            <a:avLst/>
          </a:prstGeom>
        </p:spPr>
      </p:pic>
    </p:spTree>
    <p:extLst>
      <p:ext uri="{BB962C8B-B14F-4D97-AF65-F5344CB8AC3E}">
        <p14:creationId xmlns:p14="http://schemas.microsoft.com/office/powerpoint/2010/main" val="1266648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7072-2A32-4732-88D4-584A8D8BF906}"/>
              </a:ext>
            </a:extLst>
          </p:cNvPr>
          <p:cNvSpPr>
            <a:spLocks noGrp="1"/>
          </p:cNvSpPr>
          <p:nvPr>
            <p:ph type="title"/>
          </p:nvPr>
        </p:nvSpPr>
        <p:spPr/>
        <p:txBody>
          <a:bodyPr/>
          <a:lstStyle/>
          <a:p>
            <a:r>
              <a:rPr lang="en-US" dirty="0"/>
              <a:t>Trends: New USACE Requirements</a:t>
            </a:r>
          </a:p>
        </p:txBody>
      </p:sp>
      <p:sp>
        <p:nvSpPr>
          <p:cNvPr id="3" name="Rectangle 2">
            <a:extLst>
              <a:ext uri="{FF2B5EF4-FFF2-40B4-BE49-F238E27FC236}">
                <a16:creationId xmlns:a16="http://schemas.microsoft.com/office/drawing/2014/main" id="{F7900688-057F-4C5E-B396-4AF4D1EBF2DE}"/>
              </a:ext>
            </a:extLst>
          </p:cNvPr>
          <p:cNvSpPr/>
          <p:nvPr/>
        </p:nvSpPr>
        <p:spPr>
          <a:xfrm>
            <a:off x="1270000" y="2538127"/>
            <a:ext cx="9682502" cy="3608167"/>
          </a:xfrm>
          <a:prstGeom prst="rect">
            <a:avLst/>
          </a:prstGeom>
        </p:spPr>
        <p:txBody>
          <a:bodyPr wrap="square">
            <a:spAutoFit/>
          </a:bodyPr>
          <a:lstStyle/>
          <a:p>
            <a:pPr>
              <a:lnSpc>
                <a:spcPct val="115000"/>
              </a:lnSpc>
              <a:spcAft>
                <a:spcPts val="1000"/>
              </a:spcAft>
            </a:pPr>
            <a:r>
              <a:rPr lang="en-US" sz="2800" dirty="0">
                <a:latin typeface="Calibri" panose="020F0502020204030204" pitchFamily="34" charset="0"/>
                <a:ea typeface="Calibri" panose="020F0502020204030204" pitchFamily="34" charset="0"/>
                <a:cs typeface="Times New Roman" panose="02020603050405020304" pitchFamily="18" charset="0"/>
              </a:rPr>
              <a:t>America’s Water Infrastructure Act of 2018 (aka WRDA)</a:t>
            </a:r>
          </a:p>
          <a:p>
            <a:r>
              <a:rPr lang="en-US" dirty="0">
                <a:latin typeface="Calibri" panose="020F0502020204030204" pitchFamily="34" charset="0"/>
              </a:rPr>
              <a:t>SEC. 1149. INCLUSION OF ALTERNATIVE MEASURES FOR AQUATIC ECOSYSTEM </a:t>
            </a:r>
          </a:p>
          <a:p>
            <a:r>
              <a:rPr lang="en-US" dirty="0">
                <a:latin typeface="Calibri" panose="020F0502020204030204" pitchFamily="34" charset="0"/>
              </a:rPr>
              <a:t>RESTORATION.</a:t>
            </a: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(b) Amendment to Definition.--Section 1184(a)(2) of the Water Resources Development Act of 2016 (33 U.S.C. 2289a(a)(2)) is amended by striking ``in coastal areas''.</a:t>
            </a:r>
          </a:p>
          <a:p>
            <a:pPr>
              <a:lnSpc>
                <a:spcPct val="115000"/>
              </a:lnSpc>
              <a:spcAft>
                <a:spcPts val="1000"/>
              </a:spcAft>
            </a:pPr>
            <a:r>
              <a:rPr lang="en-US" dirty="0">
                <a:latin typeface="Calibri" panose="020F0502020204030204" pitchFamily="34" charset="0"/>
                <a:ea typeface="Calibri" panose="020F0502020204030204" pitchFamily="34" charset="0"/>
                <a:cs typeface="Times New Roman" panose="02020603050405020304" pitchFamily="18" charset="0"/>
              </a:rPr>
              <a:t>(c) Natural Infrastructure.--In carrying out a feasibility report developed under section 905 of the Water Resources Development Act of 1986 (33 U.S.C. 2282) for a project for flood risk management or hurricane and storm damage risk reduction, the Secretary shall consider the use of both traditional and natural infrastructure alternatives, alone or in conjunction with each other, if those alternatives are practicable.</a:t>
            </a:r>
            <a:endParaRPr lang="en-US" dirty="0"/>
          </a:p>
        </p:txBody>
      </p:sp>
      <p:pic>
        <p:nvPicPr>
          <p:cNvPr id="5" name="Picture 4">
            <a:extLst>
              <a:ext uri="{FF2B5EF4-FFF2-40B4-BE49-F238E27FC236}">
                <a16:creationId xmlns:a16="http://schemas.microsoft.com/office/drawing/2014/main" id="{D9F1547A-3CD5-4EB8-9077-A85FD61100C5}"/>
              </a:ext>
            </a:extLst>
          </p:cNvPr>
          <p:cNvPicPr>
            <a:picLocks noChangeAspect="1"/>
          </p:cNvPicPr>
          <p:nvPr/>
        </p:nvPicPr>
        <p:blipFill>
          <a:blip r:embed="rId3"/>
          <a:stretch>
            <a:fillRect/>
          </a:stretch>
        </p:blipFill>
        <p:spPr>
          <a:xfrm>
            <a:off x="9867320" y="6028872"/>
            <a:ext cx="1085182" cy="829128"/>
          </a:xfrm>
          <a:prstGeom prst="rect">
            <a:avLst/>
          </a:prstGeom>
        </p:spPr>
      </p:pic>
    </p:spTree>
    <p:extLst>
      <p:ext uri="{BB962C8B-B14F-4D97-AF65-F5344CB8AC3E}">
        <p14:creationId xmlns:p14="http://schemas.microsoft.com/office/powerpoint/2010/main" val="2191564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20436B-3CFA-45D3-9273-E583CAA81761}"/>
              </a:ext>
            </a:extLst>
          </p:cNvPr>
          <p:cNvSpPr>
            <a:spLocks noGrp="1"/>
          </p:cNvSpPr>
          <p:nvPr>
            <p:ph type="title"/>
          </p:nvPr>
        </p:nvSpPr>
        <p:spPr>
          <a:xfrm>
            <a:off x="609599" y="439270"/>
            <a:ext cx="2910841" cy="3980329"/>
          </a:xfrm>
        </p:spPr>
        <p:txBody>
          <a:bodyPr/>
          <a:lstStyle/>
          <a:p>
            <a:r>
              <a:rPr lang="en-US" dirty="0"/>
              <a:t>Trends: USACE NNBF Guide</a:t>
            </a:r>
          </a:p>
        </p:txBody>
      </p:sp>
      <p:sp>
        <p:nvSpPr>
          <p:cNvPr id="5" name="Content Placeholder 4">
            <a:extLst>
              <a:ext uri="{FF2B5EF4-FFF2-40B4-BE49-F238E27FC236}">
                <a16:creationId xmlns:a16="http://schemas.microsoft.com/office/drawing/2014/main" id="{B09B98D8-0B3B-471A-8CE2-A8CB8020E462}"/>
              </a:ext>
            </a:extLst>
          </p:cNvPr>
          <p:cNvSpPr>
            <a:spLocks noGrp="1"/>
          </p:cNvSpPr>
          <p:nvPr>
            <p:ph idx="1"/>
          </p:nvPr>
        </p:nvSpPr>
        <p:spPr/>
        <p:txBody>
          <a:bodyPr/>
          <a:lstStyle/>
          <a:p>
            <a:endParaRPr lang="en-US"/>
          </a:p>
        </p:txBody>
      </p:sp>
      <p:sp>
        <p:nvSpPr>
          <p:cNvPr id="6" name="Text Placeholder 5">
            <a:extLst>
              <a:ext uri="{FF2B5EF4-FFF2-40B4-BE49-F238E27FC236}">
                <a16:creationId xmlns:a16="http://schemas.microsoft.com/office/drawing/2014/main" id="{42E4461F-E3D5-489C-B7CE-BEAA6223C20E}"/>
              </a:ext>
            </a:extLst>
          </p:cNvPr>
          <p:cNvSpPr>
            <a:spLocks noGrp="1"/>
          </p:cNvSpPr>
          <p:nvPr>
            <p:ph type="body" sz="half" idx="2"/>
          </p:nvPr>
        </p:nvSpPr>
        <p:spPr/>
        <p:txBody>
          <a:bodyPr/>
          <a:lstStyle/>
          <a:p>
            <a:endParaRPr lang="en-US" dirty="0"/>
          </a:p>
        </p:txBody>
      </p:sp>
      <p:pic>
        <p:nvPicPr>
          <p:cNvPr id="3" name="Picture 2">
            <a:extLst>
              <a:ext uri="{FF2B5EF4-FFF2-40B4-BE49-F238E27FC236}">
                <a16:creationId xmlns:a16="http://schemas.microsoft.com/office/drawing/2014/main" id="{002BDE07-5704-402A-9654-16FE8D8B3E62}"/>
              </a:ext>
            </a:extLst>
          </p:cNvPr>
          <p:cNvPicPr>
            <a:picLocks noChangeAspect="1"/>
          </p:cNvPicPr>
          <p:nvPr/>
        </p:nvPicPr>
        <p:blipFill>
          <a:blip r:embed="rId3"/>
          <a:stretch>
            <a:fillRect/>
          </a:stretch>
        </p:blipFill>
        <p:spPr>
          <a:xfrm>
            <a:off x="3078480" y="340683"/>
            <a:ext cx="8290560" cy="6176634"/>
          </a:xfrm>
          <a:prstGeom prst="rect">
            <a:avLst/>
          </a:prstGeom>
        </p:spPr>
      </p:pic>
      <p:pic>
        <p:nvPicPr>
          <p:cNvPr id="7" name="Picture 6">
            <a:extLst>
              <a:ext uri="{FF2B5EF4-FFF2-40B4-BE49-F238E27FC236}">
                <a16:creationId xmlns:a16="http://schemas.microsoft.com/office/drawing/2014/main" id="{64A38C46-4EAA-4C37-9392-AC6681F6AB18}"/>
              </a:ext>
            </a:extLst>
          </p:cNvPr>
          <p:cNvPicPr>
            <a:picLocks noChangeAspect="1"/>
          </p:cNvPicPr>
          <p:nvPr/>
        </p:nvPicPr>
        <p:blipFill>
          <a:blip r:embed="rId4"/>
          <a:stretch>
            <a:fillRect/>
          </a:stretch>
        </p:blipFill>
        <p:spPr>
          <a:xfrm>
            <a:off x="609600" y="5800272"/>
            <a:ext cx="1085182" cy="829128"/>
          </a:xfrm>
          <a:prstGeom prst="rect">
            <a:avLst/>
          </a:prstGeom>
        </p:spPr>
      </p:pic>
    </p:spTree>
    <p:extLst>
      <p:ext uri="{BB962C8B-B14F-4D97-AF65-F5344CB8AC3E}">
        <p14:creationId xmlns:p14="http://schemas.microsoft.com/office/powerpoint/2010/main" val="136282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4935-9156-44F5-88EA-4BC72E8D02C8}"/>
              </a:ext>
            </a:extLst>
          </p:cNvPr>
          <p:cNvSpPr>
            <a:spLocks noGrp="1"/>
          </p:cNvSpPr>
          <p:nvPr>
            <p:ph type="title"/>
          </p:nvPr>
        </p:nvSpPr>
        <p:spPr/>
        <p:txBody>
          <a:bodyPr/>
          <a:lstStyle/>
          <a:p>
            <a:r>
              <a:rPr lang="en-US" dirty="0"/>
              <a:t>Trends: Natural Infrastructure in Hazard Mitigation Planning</a:t>
            </a:r>
          </a:p>
        </p:txBody>
      </p:sp>
      <p:sp>
        <p:nvSpPr>
          <p:cNvPr id="3" name="TextBox 2">
            <a:extLst>
              <a:ext uri="{FF2B5EF4-FFF2-40B4-BE49-F238E27FC236}">
                <a16:creationId xmlns:a16="http://schemas.microsoft.com/office/drawing/2014/main" id="{1E689C07-5C9D-403B-BDEA-850ED6C79AC5}"/>
              </a:ext>
            </a:extLst>
          </p:cNvPr>
          <p:cNvSpPr txBox="1"/>
          <p:nvPr/>
        </p:nvSpPr>
        <p:spPr>
          <a:xfrm>
            <a:off x="1102659" y="2108498"/>
            <a:ext cx="10192869" cy="369332"/>
          </a:xfrm>
          <a:prstGeom prst="rect">
            <a:avLst/>
          </a:prstGeom>
          <a:noFill/>
        </p:spPr>
        <p:txBody>
          <a:bodyPr wrap="square" rtlCol="0">
            <a:spAutoFit/>
          </a:bodyPr>
          <a:lstStyle/>
          <a:p>
            <a:pPr marL="285750" indent="-285750">
              <a:buFontTx/>
              <a:buChar char="-"/>
            </a:pPr>
            <a:endParaRPr lang="en-US" dirty="0"/>
          </a:p>
        </p:txBody>
      </p:sp>
      <p:pic>
        <p:nvPicPr>
          <p:cNvPr id="4" name="Picture 3">
            <a:extLst>
              <a:ext uri="{FF2B5EF4-FFF2-40B4-BE49-F238E27FC236}">
                <a16:creationId xmlns:a16="http://schemas.microsoft.com/office/drawing/2014/main" id="{FD231C64-833D-4ACD-A61A-ADECEED33DBE}"/>
              </a:ext>
            </a:extLst>
          </p:cNvPr>
          <p:cNvPicPr>
            <a:picLocks noChangeAspect="1"/>
          </p:cNvPicPr>
          <p:nvPr/>
        </p:nvPicPr>
        <p:blipFill>
          <a:blip r:embed="rId3"/>
          <a:stretch>
            <a:fillRect/>
          </a:stretch>
        </p:blipFill>
        <p:spPr>
          <a:xfrm>
            <a:off x="1675431" y="1760663"/>
            <a:ext cx="8841137" cy="6719954"/>
          </a:xfrm>
          <a:prstGeom prst="rect">
            <a:avLst/>
          </a:prstGeom>
        </p:spPr>
      </p:pic>
      <p:pic>
        <p:nvPicPr>
          <p:cNvPr id="5" name="Picture 4">
            <a:extLst>
              <a:ext uri="{FF2B5EF4-FFF2-40B4-BE49-F238E27FC236}">
                <a16:creationId xmlns:a16="http://schemas.microsoft.com/office/drawing/2014/main" id="{7A7B4761-8D7E-4801-A8BF-56203E95DBA6}"/>
              </a:ext>
            </a:extLst>
          </p:cNvPr>
          <p:cNvPicPr>
            <a:picLocks noChangeAspect="1"/>
          </p:cNvPicPr>
          <p:nvPr/>
        </p:nvPicPr>
        <p:blipFill>
          <a:blip r:embed="rId4"/>
          <a:stretch>
            <a:fillRect/>
          </a:stretch>
        </p:blipFill>
        <p:spPr>
          <a:xfrm>
            <a:off x="10004158" y="6028872"/>
            <a:ext cx="1085182" cy="829128"/>
          </a:xfrm>
          <a:prstGeom prst="rect">
            <a:avLst/>
          </a:prstGeom>
        </p:spPr>
      </p:pic>
    </p:spTree>
    <p:extLst>
      <p:ext uri="{BB962C8B-B14F-4D97-AF65-F5344CB8AC3E}">
        <p14:creationId xmlns:p14="http://schemas.microsoft.com/office/powerpoint/2010/main" val="1306330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4935-9156-44F5-88EA-4BC72E8D02C8}"/>
              </a:ext>
            </a:extLst>
          </p:cNvPr>
          <p:cNvSpPr>
            <a:spLocks noGrp="1"/>
          </p:cNvSpPr>
          <p:nvPr>
            <p:ph type="title"/>
          </p:nvPr>
        </p:nvSpPr>
        <p:spPr/>
        <p:txBody>
          <a:bodyPr/>
          <a:lstStyle/>
          <a:p>
            <a:r>
              <a:rPr lang="en-US" dirty="0"/>
              <a:t>Trends: Natural Infrastructure in Hazard Mitigation Planning</a:t>
            </a:r>
          </a:p>
        </p:txBody>
      </p:sp>
      <p:sp>
        <p:nvSpPr>
          <p:cNvPr id="3" name="TextBox 2">
            <a:extLst>
              <a:ext uri="{FF2B5EF4-FFF2-40B4-BE49-F238E27FC236}">
                <a16:creationId xmlns:a16="http://schemas.microsoft.com/office/drawing/2014/main" id="{1E689C07-5C9D-403B-BDEA-850ED6C79AC5}"/>
              </a:ext>
            </a:extLst>
          </p:cNvPr>
          <p:cNvSpPr txBox="1"/>
          <p:nvPr/>
        </p:nvSpPr>
        <p:spPr>
          <a:xfrm>
            <a:off x="854243" y="2108498"/>
            <a:ext cx="10441286" cy="4893647"/>
          </a:xfrm>
          <a:prstGeom prst="rect">
            <a:avLst/>
          </a:prstGeom>
          <a:noFill/>
        </p:spPr>
        <p:txBody>
          <a:bodyPr wrap="square" rtlCol="0">
            <a:spAutoFit/>
          </a:bodyPr>
          <a:lstStyle/>
          <a:p>
            <a:r>
              <a:rPr lang="en-US" sz="2000" dirty="0">
                <a:latin typeface="Calibri" panose="020F0502020204030204" pitchFamily="34" charset="0"/>
              </a:rPr>
              <a:t>IL</a:t>
            </a:r>
            <a:r>
              <a:rPr lang="en-US" dirty="0">
                <a:latin typeface="Calibri" panose="020F0502020204030204" pitchFamily="34" charset="0"/>
              </a:rPr>
              <a:t>: Objective 2.6: Continuously demonstrate and capitalize upon the connection between hazard mitigation and sustainable development</a:t>
            </a:r>
          </a:p>
          <a:p>
            <a:pPr marL="285750" indent="-285750">
              <a:buFont typeface="Arial" panose="020B0604020202020204" pitchFamily="34" charset="0"/>
              <a:buChar char="•"/>
            </a:pPr>
            <a:r>
              <a:rPr lang="en-US" dirty="0">
                <a:latin typeface="Calibri" panose="020F0502020204030204" pitchFamily="34" charset="0"/>
              </a:rPr>
              <a:t>Participate in state-level sustainable development initiatives</a:t>
            </a:r>
          </a:p>
          <a:p>
            <a:pPr marL="285750" indent="-285750">
              <a:buFont typeface="Arial" panose="020B0604020202020204" pitchFamily="34" charset="0"/>
              <a:buChar char="•"/>
            </a:pPr>
            <a:r>
              <a:rPr lang="en-US" dirty="0">
                <a:latin typeface="Calibri" panose="020F0502020204030204" pitchFamily="34" charset="0"/>
              </a:rPr>
              <a:t>Coordinate with non-profits promoting sustainable development</a:t>
            </a:r>
          </a:p>
          <a:p>
            <a:pPr marL="285750" indent="-285750">
              <a:buFont typeface="Arial" panose="020B0604020202020204" pitchFamily="34" charset="0"/>
              <a:buChar char="•"/>
            </a:pPr>
            <a:r>
              <a:rPr lang="en-US" b="1" dirty="0">
                <a:latin typeface="Calibri" panose="020F0502020204030204" pitchFamily="34" charset="0"/>
              </a:rPr>
              <a:t>Coordinate with organizations acquiring and connecting hazard-prone or environmentally sensitive lands</a:t>
            </a:r>
          </a:p>
          <a:p>
            <a:pPr marL="285750" indent="-285750">
              <a:buFontTx/>
              <a:buChar char="-"/>
            </a:pPr>
            <a:endParaRPr lang="en-US" dirty="0">
              <a:latin typeface="Calibri" panose="020F0502020204030204" pitchFamily="34" charset="0"/>
            </a:endParaRPr>
          </a:p>
          <a:p>
            <a:r>
              <a:rPr lang="en-US" sz="2000" dirty="0">
                <a:latin typeface="Calibri" panose="020F0502020204030204" pitchFamily="34" charset="0"/>
              </a:rPr>
              <a:t>IA</a:t>
            </a:r>
            <a:r>
              <a:rPr lang="en-US" dirty="0">
                <a:latin typeface="Calibri" panose="020F0502020204030204" pitchFamily="34" charset="0"/>
              </a:rPr>
              <a:t>: Mitigation Objective: Build support capacity and commitment to prevent or reduce risks from all hazards for protection of Iowa’s residents and their property as well as the State’s natural resources</a:t>
            </a:r>
          </a:p>
          <a:p>
            <a:pPr marL="285750" indent="-285750">
              <a:buFont typeface="Arial" panose="020B0604020202020204" pitchFamily="34" charset="0"/>
              <a:buChar char="•"/>
            </a:pPr>
            <a:r>
              <a:rPr lang="en-US" dirty="0">
                <a:latin typeface="Calibri" panose="020F0502020204030204" pitchFamily="34" charset="0"/>
              </a:rPr>
              <a:t>Develop and implement watershed studies and plans…support </a:t>
            </a:r>
            <a:r>
              <a:rPr lang="en-US" dirty="0" err="1">
                <a:latin typeface="Calibri" panose="020F0502020204030204" pitchFamily="34" charset="0"/>
              </a:rPr>
              <a:t>stormwater</a:t>
            </a:r>
            <a:r>
              <a:rPr lang="en-US" dirty="0">
                <a:latin typeface="Calibri" panose="020F0502020204030204" pitchFamily="34" charset="0"/>
              </a:rPr>
              <a:t> management</a:t>
            </a:r>
          </a:p>
          <a:p>
            <a:pPr marL="285750" indent="-285750">
              <a:buFont typeface="Arial" panose="020B0604020202020204" pitchFamily="34" charset="0"/>
              <a:buChar char="•"/>
            </a:pPr>
            <a:r>
              <a:rPr lang="en-US" b="1" dirty="0">
                <a:latin typeface="Calibri" panose="020F0502020204030204" pitchFamily="34" charset="0"/>
              </a:rPr>
              <a:t>Establish natural vegetation buffers </a:t>
            </a:r>
            <a:r>
              <a:rPr lang="en-US" dirty="0">
                <a:latin typeface="Calibri" panose="020F0502020204030204" pitchFamily="34" charset="0"/>
              </a:rPr>
              <a:t>and removal of dead vegetation </a:t>
            </a:r>
          </a:p>
          <a:p>
            <a:pPr marL="285750" indent="-285750">
              <a:buFontTx/>
              <a:buChar char="-"/>
            </a:pPr>
            <a:endParaRPr lang="en-US" dirty="0">
              <a:latin typeface="Calibri" panose="020F0502020204030204" pitchFamily="34" charset="0"/>
            </a:endParaRPr>
          </a:p>
          <a:p>
            <a:r>
              <a:rPr lang="en-US" sz="2000" dirty="0">
                <a:latin typeface="Calibri" panose="020F0502020204030204" pitchFamily="34" charset="0"/>
              </a:rPr>
              <a:t>MN</a:t>
            </a:r>
            <a:r>
              <a:rPr lang="en-US" dirty="0">
                <a:latin typeface="Calibri" panose="020F0502020204030204" pitchFamily="34" charset="0"/>
              </a:rPr>
              <a:t>: FLOODING GOAL: Reduce deaths, injuries, property loss, and economic disruption due to all types of flooding (riverine, flash, coastal, and dam/levee failure).</a:t>
            </a:r>
          </a:p>
          <a:p>
            <a:pPr marL="285750" indent="-285750">
              <a:buFont typeface="Arial" panose="020B0604020202020204" pitchFamily="34" charset="0"/>
              <a:buChar char="•"/>
            </a:pPr>
            <a:r>
              <a:rPr lang="en-US" b="1" dirty="0">
                <a:latin typeface="Calibri" panose="020F0502020204030204" pitchFamily="34" charset="0"/>
              </a:rPr>
              <a:t>Natural Resource Protection: Stream corridor protection projects and restoration and soil erosion control projects will be used to prevent or reduce risks and increase the protection of natural resources from flooding.</a:t>
            </a:r>
          </a:p>
          <a:p>
            <a:pPr marL="285750" indent="-285750">
              <a:buFontTx/>
              <a:buChar char="-"/>
            </a:pPr>
            <a:endParaRPr lang="en-US" dirty="0"/>
          </a:p>
        </p:txBody>
      </p:sp>
      <p:pic>
        <p:nvPicPr>
          <p:cNvPr id="4" name="Picture 3">
            <a:extLst>
              <a:ext uri="{FF2B5EF4-FFF2-40B4-BE49-F238E27FC236}">
                <a16:creationId xmlns:a16="http://schemas.microsoft.com/office/drawing/2014/main" id="{4A8C4FC0-D1D8-4236-B43E-861EF6F4D931}"/>
              </a:ext>
            </a:extLst>
          </p:cNvPr>
          <p:cNvPicPr>
            <a:picLocks noChangeAspect="1"/>
          </p:cNvPicPr>
          <p:nvPr/>
        </p:nvPicPr>
        <p:blipFill>
          <a:blip r:embed="rId3"/>
          <a:stretch>
            <a:fillRect/>
          </a:stretch>
        </p:blipFill>
        <p:spPr>
          <a:xfrm>
            <a:off x="10752937" y="6028872"/>
            <a:ext cx="1085182" cy="829128"/>
          </a:xfrm>
          <a:prstGeom prst="rect">
            <a:avLst/>
          </a:prstGeom>
        </p:spPr>
      </p:pic>
    </p:spTree>
    <p:extLst>
      <p:ext uri="{BB962C8B-B14F-4D97-AF65-F5344CB8AC3E}">
        <p14:creationId xmlns:p14="http://schemas.microsoft.com/office/powerpoint/2010/main" val="355502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St_Croix_flowage-St">
            <a:extLst>
              <a:ext uri="{FF2B5EF4-FFF2-40B4-BE49-F238E27FC236}">
                <a16:creationId xmlns:a16="http://schemas.microsoft.com/office/drawing/2014/main" id="{721DA4AA-E7AA-409B-8BB9-9A27410150A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70663" y="3217863"/>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 Box 4">
            <a:extLst>
              <a:ext uri="{FF2B5EF4-FFF2-40B4-BE49-F238E27FC236}">
                <a16:creationId xmlns:a16="http://schemas.microsoft.com/office/drawing/2014/main" id="{00320EA3-4B06-4691-A2FF-F8736BA6A9E2}"/>
              </a:ext>
            </a:extLst>
          </p:cNvPr>
          <p:cNvSpPr txBox="1">
            <a:spLocks noChangeArrowheads="1"/>
          </p:cNvSpPr>
          <p:nvPr/>
        </p:nvSpPr>
        <p:spPr bwMode="auto">
          <a:xfrm>
            <a:off x="1524000" y="2233614"/>
            <a:ext cx="9144000"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ts val="2000"/>
              </a:spcBef>
              <a:buClr>
                <a:schemeClr val="accent1"/>
              </a:buClr>
              <a:buSzPct val="90000"/>
              <a:buFont typeface="Wingdings" panose="05000000000000000000" pitchFamily="2" charset="2"/>
              <a:buChar char="S"/>
              <a:defRPr sz="2200">
                <a:solidFill>
                  <a:srgbClr val="595959"/>
                </a:solidFill>
                <a:latin typeface="Calisto MT" panose="02040603050505030304" pitchFamily="18" charset="0"/>
                <a:ea typeface="ＭＳ Ｐゴシック" panose="020B0600070205080204" pitchFamily="34" charset="-128"/>
              </a:defRPr>
            </a:lvl1pPr>
            <a:lvl2pPr marL="742950" indent="-285750" eaLnBrk="0" hangingPunct="0">
              <a:spcBef>
                <a:spcPts val="600"/>
              </a:spcBef>
              <a:buClr>
                <a:srgbClr val="C1F944"/>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2pPr>
            <a:lvl3pPr marL="11430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3pPr>
            <a:lvl4pPr marL="1600200" indent="-228600" eaLnBrk="0" hangingPunct="0">
              <a:spcBef>
                <a:spcPts val="600"/>
              </a:spcBef>
              <a:buClr>
                <a:srgbClr val="C1F944"/>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4pPr>
            <a:lvl5pPr marL="20574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9pPr>
          </a:lstStyle>
          <a:p>
            <a:pPr fontAlgn="base">
              <a:spcAft>
                <a:spcPct val="0"/>
              </a:spcAft>
              <a:buClr>
                <a:srgbClr val="5794F7"/>
              </a:buClr>
            </a:pPr>
            <a:r>
              <a:rPr lang="en-US" altLang="en-US" sz="2000" dirty="0">
                <a:latin typeface="Verdana" panose="020B0604030504040204" pitchFamily="34" charset="0"/>
              </a:rPr>
              <a:t>Founded in 1973, American Rivers protects wild rivers, restores damaged rivers, and conserves clean water for people and nature.</a:t>
            </a:r>
            <a:r>
              <a:rPr lang="en-US" altLang="en-US" sz="2000" dirty="0">
                <a:solidFill>
                  <a:srgbClr val="000000"/>
                </a:solidFill>
                <a:latin typeface="Verdana" panose="020B0604030504040204" pitchFamily="34" charset="0"/>
              </a:rPr>
              <a:t> </a:t>
            </a:r>
            <a:endParaRPr lang="en-US" altLang="en-US" sz="2000" b="1" dirty="0">
              <a:solidFill>
                <a:srgbClr val="000000"/>
              </a:solidFill>
              <a:latin typeface="Verdana" panose="020B0604030504040204" pitchFamily="34" charset="0"/>
            </a:endParaRPr>
          </a:p>
        </p:txBody>
      </p:sp>
      <p:pic>
        <p:nvPicPr>
          <p:cNvPr id="113668" name="Picture 7" descr="RAD 2007 people">
            <a:extLst>
              <a:ext uri="{FF2B5EF4-FFF2-40B4-BE49-F238E27FC236}">
                <a16:creationId xmlns:a16="http://schemas.microsoft.com/office/drawing/2014/main" id="{09C21414-DA49-4BBB-BD37-6D287A7005E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39889" y="3217863"/>
            <a:ext cx="277812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8" descr="paddling mattawoman2">
            <a:extLst>
              <a:ext uri="{FF2B5EF4-FFF2-40B4-BE49-F238E27FC236}">
                <a16:creationId xmlns:a16="http://schemas.microsoft.com/office/drawing/2014/main" id="{A22AECFF-0190-425A-9978-FCD0513B098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14800" y="2871788"/>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9" descr="Anacostia cleanup two girls_AR flickr group">
            <a:extLst>
              <a:ext uri="{FF2B5EF4-FFF2-40B4-BE49-F238E27FC236}">
                <a16:creationId xmlns:a16="http://schemas.microsoft.com/office/drawing/2014/main" id="{087632EC-1723-4FE5-AE57-FA8DF81E924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29200" y="4722814"/>
            <a:ext cx="26670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1">
            <a:extLst>
              <a:ext uri="{FF2B5EF4-FFF2-40B4-BE49-F238E27FC236}">
                <a16:creationId xmlns:a16="http://schemas.microsoft.com/office/drawing/2014/main" id="{9DB620BE-0948-40DC-BFDB-BEC13D136664}"/>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3792539" y="65088"/>
            <a:ext cx="4835525"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2" name="Text Box 4">
            <a:extLst>
              <a:ext uri="{FF2B5EF4-FFF2-40B4-BE49-F238E27FC236}">
                <a16:creationId xmlns:a16="http://schemas.microsoft.com/office/drawing/2014/main" id="{0DD6C8AA-891C-4C1F-B5C4-51708A54D0D8}"/>
              </a:ext>
            </a:extLst>
          </p:cNvPr>
          <p:cNvSpPr txBox="1">
            <a:spLocks noChangeArrowheads="1"/>
          </p:cNvSpPr>
          <p:nvPr/>
        </p:nvSpPr>
        <p:spPr bwMode="auto">
          <a:xfrm>
            <a:off x="1492250" y="5300664"/>
            <a:ext cx="353695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ts val="2000"/>
              </a:spcBef>
              <a:buClr>
                <a:schemeClr val="accent1"/>
              </a:buClr>
              <a:buSzPct val="90000"/>
              <a:buFont typeface="Wingdings" panose="05000000000000000000" pitchFamily="2" charset="2"/>
              <a:buChar char="S"/>
              <a:defRPr sz="2200">
                <a:solidFill>
                  <a:srgbClr val="595959"/>
                </a:solidFill>
                <a:latin typeface="Calisto MT" panose="02040603050505030304" pitchFamily="18" charset="0"/>
                <a:ea typeface="ＭＳ Ｐゴシック" panose="020B0600070205080204" pitchFamily="34" charset="-128"/>
              </a:defRPr>
            </a:lvl1pPr>
            <a:lvl2pPr marL="742950" indent="-285750" eaLnBrk="0" hangingPunct="0">
              <a:spcBef>
                <a:spcPts val="600"/>
              </a:spcBef>
              <a:buClr>
                <a:srgbClr val="C1F944"/>
              </a:buClr>
              <a:buSzPct val="90000"/>
              <a:buFont typeface="Wingdings" panose="05000000000000000000" pitchFamily="2" charset="2"/>
              <a:buChar char="S"/>
              <a:defRPr sz="2000">
                <a:solidFill>
                  <a:srgbClr val="595959"/>
                </a:solidFill>
                <a:latin typeface="Calisto MT" panose="02040603050505030304" pitchFamily="18" charset="0"/>
                <a:ea typeface="ＭＳ Ｐゴシック" panose="020B0600070205080204" pitchFamily="34" charset="-128"/>
              </a:defRPr>
            </a:lvl2pPr>
            <a:lvl3pPr marL="11430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3pPr>
            <a:lvl4pPr marL="1600200" indent="-228600" eaLnBrk="0" hangingPunct="0">
              <a:spcBef>
                <a:spcPts val="600"/>
              </a:spcBef>
              <a:buClr>
                <a:srgbClr val="C1F944"/>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4pPr>
            <a:lvl5pPr marL="2057400" indent="-228600" eaLnBrk="0" hangingPunct="0">
              <a:spcBef>
                <a:spcPts val="600"/>
              </a:spcBef>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5pPr>
            <a:lvl6pPr marL="2514600" indent="-2286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6pPr>
            <a:lvl7pPr marL="2971800" indent="-2286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7pPr>
            <a:lvl8pPr marL="3429000" indent="-2286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8pPr>
            <a:lvl9pPr marL="3886200" indent="-228600" eaLnBrk="0" fontAlgn="base" hangingPunct="0">
              <a:spcBef>
                <a:spcPts val="600"/>
              </a:spcBef>
              <a:spcAft>
                <a:spcPct val="0"/>
              </a:spcAft>
              <a:buClr>
                <a:schemeClr val="accent1"/>
              </a:buClr>
              <a:buSzPct val="90000"/>
              <a:buFont typeface="Wingdings" panose="05000000000000000000" pitchFamily="2" charset="2"/>
              <a:buChar char="S"/>
              <a:defRPr>
                <a:solidFill>
                  <a:srgbClr val="595959"/>
                </a:solidFill>
                <a:latin typeface="Calisto MT" panose="02040603050505030304" pitchFamily="18" charset="0"/>
                <a:ea typeface="ＭＳ Ｐゴシック" panose="020B0600070205080204" pitchFamily="34" charset="-128"/>
              </a:defRPr>
            </a:lvl9pPr>
          </a:lstStyle>
          <a:p>
            <a:pPr fontAlgn="base">
              <a:spcAft>
                <a:spcPct val="0"/>
              </a:spcAft>
              <a:buClr>
                <a:srgbClr val="5794F7"/>
              </a:buClr>
            </a:pPr>
            <a:r>
              <a:rPr lang="en-US" altLang="en-US" sz="1600">
                <a:latin typeface="Verdana" panose="020B0604030504040204" pitchFamily="34" charset="0"/>
              </a:rPr>
              <a:t>Headquartered in DC, American Rivers has offices across the country and more than 200,000 supporters, members, and volunteers nationwide</a:t>
            </a:r>
          </a:p>
        </p:txBody>
      </p:sp>
    </p:spTree>
    <p:extLst>
      <p:ext uri="{BB962C8B-B14F-4D97-AF65-F5344CB8AC3E}">
        <p14:creationId xmlns:p14="http://schemas.microsoft.com/office/powerpoint/2010/main" val="104621587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44D8FA6-711E-4061-929F-9D1FF0E9E8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32343"/>
            <a:ext cx="12192000" cy="7990343"/>
          </a:xfrm>
          <a:prstGeom prst="rect">
            <a:avLst/>
          </a:prstGeom>
          <a:noFill/>
        </p:spPr>
      </p:pic>
      <p:sp>
        <p:nvSpPr>
          <p:cNvPr id="2" name="Title 1">
            <a:extLst>
              <a:ext uri="{FF2B5EF4-FFF2-40B4-BE49-F238E27FC236}">
                <a16:creationId xmlns:a16="http://schemas.microsoft.com/office/drawing/2014/main" id="{F854CD14-A1E9-4F11-AF76-4FBC94BC9C08}"/>
              </a:ext>
            </a:extLst>
          </p:cNvPr>
          <p:cNvSpPr>
            <a:spLocks noGrp="1"/>
          </p:cNvSpPr>
          <p:nvPr>
            <p:ph type="title"/>
          </p:nvPr>
        </p:nvSpPr>
        <p:spPr>
          <a:xfrm>
            <a:off x="681789" y="500088"/>
            <a:ext cx="8171438" cy="1311916"/>
          </a:xfrm>
          <a:solidFill>
            <a:schemeClr val="accent1">
              <a:tint val="20000"/>
            </a:schemeClr>
          </a:solidFill>
        </p:spPr>
        <p:txBody>
          <a:bodyPr/>
          <a:lstStyle/>
          <a:p>
            <a:r>
              <a:rPr lang="en-US" sz="3200" dirty="0">
                <a:solidFill>
                  <a:schemeClr val="tx1"/>
                </a:solidFill>
              </a:rPr>
              <a:t>New Tools: </a:t>
            </a:r>
            <a:br>
              <a:rPr lang="en-US" sz="3200" dirty="0">
                <a:solidFill>
                  <a:schemeClr val="tx1"/>
                </a:solidFill>
              </a:rPr>
            </a:br>
            <a:r>
              <a:rPr lang="en-US" sz="3200" dirty="0">
                <a:solidFill>
                  <a:schemeClr val="tx1"/>
                </a:solidFill>
              </a:rPr>
              <a:t>ASFPM Community Rating System </a:t>
            </a:r>
            <a:br>
              <a:rPr lang="en-US" sz="3200" dirty="0">
                <a:solidFill>
                  <a:schemeClr val="tx1"/>
                </a:solidFill>
              </a:rPr>
            </a:br>
            <a:r>
              <a:rPr lang="en-US" sz="3200" dirty="0">
                <a:solidFill>
                  <a:schemeClr val="tx1"/>
                </a:solidFill>
              </a:rPr>
              <a:t>Green Guide</a:t>
            </a:r>
          </a:p>
        </p:txBody>
      </p:sp>
      <p:graphicFrame>
        <p:nvGraphicFramePr>
          <p:cNvPr id="9" name="Table 8">
            <a:extLst>
              <a:ext uri="{FF2B5EF4-FFF2-40B4-BE49-F238E27FC236}">
                <a16:creationId xmlns:a16="http://schemas.microsoft.com/office/drawing/2014/main" id="{781097CF-6144-4767-8653-7190A90429AF}"/>
              </a:ext>
            </a:extLst>
          </p:cNvPr>
          <p:cNvGraphicFramePr>
            <a:graphicFrameLocks noGrp="1"/>
          </p:cNvGraphicFramePr>
          <p:nvPr>
            <p:extLst>
              <p:ext uri="{D42A27DB-BD31-4B8C-83A1-F6EECF244321}">
                <p14:modId xmlns:p14="http://schemas.microsoft.com/office/powerpoint/2010/main" val="468077236"/>
              </p:ext>
            </p:extLst>
          </p:nvPr>
        </p:nvGraphicFramePr>
        <p:xfrm>
          <a:off x="837432" y="2177239"/>
          <a:ext cx="5123793" cy="3886200"/>
        </p:xfrm>
        <a:graphic>
          <a:graphicData uri="http://schemas.openxmlformats.org/drawingml/2006/table">
            <a:tbl>
              <a:tblPr firstRow="1" bandRow="1">
                <a:tableStyleId>{5C22544A-7EE6-4342-B048-85BDC9FD1C3A}</a:tableStyleId>
              </a:tblPr>
              <a:tblGrid>
                <a:gridCol w="3678623">
                  <a:extLst>
                    <a:ext uri="{9D8B030D-6E8A-4147-A177-3AD203B41FA5}">
                      <a16:colId xmlns:a16="http://schemas.microsoft.com/office/drawing/2014/main" val="1406635123"/>
                    </a:ext>
                  </a:extLst>
                </a:gridCol>
                <a:gridCol w="1445170">
                  <a:extLst>
                    <a:ext uri="{9D8B030D-6E8A-4147-A177-3AD203B41FA5}">
                      <a16:colId xmlns:a16="http://schemas.microsoft.com/office/drawing/2014/main" val="2224287784"/>
                    </a:ext>
                  </a:extLst>
                </a:gridCol>
              </a:tblGrid>
              <a:tr h="0">
                <a:tc>
                  <a:txBody>
                    <a:bodyPr/>
                    <a:lstStyle/>
                    <a:p>
                      <a:r>
                        <a:rPr lang="en-US" sz="1400" dirty="0"/>
                        <a:t>Element Name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Possible Points</a:t>
                      </a:r>
                    </a:p>
                    <a:p>
                      <a:endParaRPr lang="en-US" sz="1400" dirty="0"/>
                    </a:p>
                  </a:txBody>
                  <a:tcPr/>
                </a:tc>
                <a:extLst>
                  <a:ext uri="{0D108BD9-81ED-4DB2-BD59-A6C34878D82A}">
                    <a16:rowId xmlns:a16="http://schemas.microsoft.com/office/drawing/2014/main" val="2385954384"/>
                  </a:ext>
                </a:extLst>
              </a:tr>
              <a:tr h="0">
                <a:tc>
                  <a:txBody>
                    <a:bodyPr/>
                    <a:lstStyle/>
                    <a:p>
                      <a:r>
                        <a:rPr lang="en-US" sz="1100" dirty="0"/>
                        <a:t>322.g. Natural Floodplain Functions (MI7)	</a:t>
                      </a:r>
                    </a:p>
                  </a:txBody>
                  <a:tcPr/>
                </a:tc>
                <a:tc>
                  <a:txBody>
                    <a:bodyPr/>
                    <a:lstStyle/>
                    <a:p>
                      <a:r>
                        <a:rPr lang="en-US" sz="1100" dirty="0"/>
                        <a:t>20 points</a:t>
                      </a:r>
                    </a:p>
                  </a:txBody>
                  <a:tcPr/>
                </a:tc>
                <a:extLst>
                  <a:ext uri="{0D108BD9-81ED-4DB2-BD59-A6C34878D82A}">
                    <a16:rowId xmlns:a16="http://schemas.microsoft.com/office/drawing/2014/main" val="4225478295"/>
                  </a:ext>
                </a:extLst>
              </a:tr>
              <a:tr h="0">
                <a:tc>
                  <a:txBody>
                    <a:bodyPr/>
                    <a:lstStyle/>
                    <a:p>
                      <a:r>
                        <a:rPr lang="en-US" sz="1100" dirty="0"/>
                        <a:t>332.a. Outreach Projects (OP)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200 points</a:t>
                      </a:r>
                    </a:p>
                  </a:txBody>
                  <a:tcPr/>
                </a:tc>
                <a:extLst>
                  <a:ext uri="{0D108BD9-81ED-4DB2-BD59-A6C34878D82A}">
                    <a16:rowId xmlns:a16="http://schemas.microsoft.com/office/drawing/2014/main" val="1378420627"/>
                  </a:ext>
                </a:extLst>
              </a:tr>
              <a:tr h="0">
                <a:tc>
                  <a:txBody>
                    <a:bodyPr/>
                    <a:lstStyle/>
                    <a:p>
                      <a:r>
                        <a:rPr lang="en-US" sz="1100" dirty="0"/>
                        <a:t>332.d. Stakeholder Delivery (STK)</a:t>
                      </a:r>
                    </a:p>
                  </a:txBody>
                  <a:tcPr/>
                </a:tc>
                <a:tc>
                  <a:txBody>
                    <a:bodyPr/>
                    <a:lstStyle/>
                    <a:p>
                      <a:r>
                        <a:rPr lang="en-US" sz="1100" dirty="0"/>
                        <a:t>50 points</a:t>
                      </a:r>
                    </a:p>
                  </a:txBody>
                  <a:tcPr/>
                </a:tc>
                <a:extLst>
                  <a:ext uri="{0D108BD9-81ED-4DB2-BD59-A6C34878D82A}">
                    <a16:rowId xmlns:a16="http://schemas.microsoft.com/office/drawing/2014/main" val="4109047456"/>
                  </a:ext>
                </a:extLst>
              </a:tr>
              <a:tr h="0">
                <a:tc>
                  <a:txBody>
                    <a:bodyPr/>
                    <a:lstStyle/>
                    <a:p>
                      <a:r>
                        <a:rPr lang="en-US" sz="1100" dirty="0"/>
                        <a:t>412.e. More Restrictive Floodway Standard (FWS)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140 points</a:t>
                      </a:r>
                    </a:p>
                  </a:txBody>
                  <a:tcPr/>
                </a:tc>
                <a:extLst>
                  <a:ext uri="{0D108BD9-81ED-4DB2-BD59-A6C34878D82A}">
                    <a16:rowId xmlns:a16="http://schemas.microsoft.com/office/drawing/2014/main" val="1558486663"/>
                  </a:ext>
                </a:extLst>
              </a:tr>
              <a:tr h="0">
                <a:tc>
                  <a:txBody>
                    <a:bodyPr/>
                    <a:lstStyle/>
                    <a:p>
                      <a:r>
                        <a:rPr lang="en-US" sz="1100" dirty="0"/>
                        <a:t>422.a. Open Space Preservation (OSP)</a:t>
                      </a:r>
                    </a:p>
                  </a:txBody>
                  <a:tcPr/>
                </a:tc>
                <a:tc>
                  <a:txBody>
                    <a:bodyPr/>
                    <a:lstStyle/>
                    <a:p>
                      <a:r>
                        <a:rPr lang="en-US" sz="1100" dirty="0"/>
                        <a:t>1,450 points</a:t>
                      </a:r>
                    </a:p>
                  </a:txBody>
                  <a:tcPr/>
                </a:tc>
                <a:extLst>
                  <a:ext uri="{0D108BD9-81ED-4DB2-BD59-A6C34878D82A}">
                    <a16:rowId xmlns:a16="http://schemas.microsoft.com/office/drawing/2014/main" val="1659269170"/>
                  </a:ext>
                </a:extLst>
              </a:tr>
              <a:tr h="0">
                <a:tc>
                  <a:txBody>
                    <a:bodyPr/>
                    <a:lstStyle/>
                    <a:p>
                      <a:r>
                        <a:rPr lang="en-US" sz="1100" dirty="0"/>
                        <a:t>422.b. Deed Restrictions (DR)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50 points</a:t>
                      </a:r>
                    </a:p>
                  </a:txBody>
                  <a:tcPr/>
                </a:tc>
                <a:extLst>
                  <a:ext uri="{0D108BD9-81ED-4DB2-BD59-A6C34878D82A}">
                    <a16:rowId xmlns:a16="http://schemas.microsoft.com/office/drawing/2014/main" val="35277094"/>
                  </a:ext>
                </a:extLst>
              </a:tr>
              <a:tr h="0">
                <a:tc>
                  <a:txBody>
                    <a:bodyPr/>
                    <a:lstStyle/>
                    <a:p>
                      <a:r>
                        <a:rPr lang="en-US" sz="1100" dirty="0"/>
                        <a:t>422.c. Natural Functions Open Space (NFOS)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350 points</a:t>
                      </a:r>
                    </a:p>
                  </a:txBody>
                  <a:tcPr/>
                </a:tc>
                <a:extLst>
                  <a:ext uri="{0D108BD9-81ED-4DB2-BD59-A6C34878D82A}">
                    <a16:rowId xmlns:a16="http://schemas.microsoft.com/office/drawing/2014/main" val="1314908441"/>
                  </a:ext>
                </a:extLst>
              </a:tr>
              <a:tr h="0">
                <a:tc>
                  <a:txBody>
                    <a:bodyPr/>
                    <a:lstStyle/>
                    <a:p>
                      <a:r>
                        <a:rPr lang="en-US" sz="1100" dirty="0"/>
                        <a:t>422.d. Special Flood Related Hazards Open Space (SHOS)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150 points</a:t>
                      </a:r>
                    </a:p>
                  </a:txBody>
                  <a:tcPr/>
                </a:tc>
                <a:extLst>
                  <a:ext uri="{0D108BD9-81ED-4DB2-BD59-A6C34878D82A}">
                    <a16:rowId xmlns:a16="http://schemas.microsoft.com/office/drawing/2014/main" val="221376636"/>
                  </a:ext>
                </a:extLst>
              </a:tr>
              <a:tr h="0">
                <a:tc>
                  <a:txBody>
                    <a:bodyPr/>
                    <a:lstStyle/>
                    <a:p>
                      <a:r>
                        <a:rPr lang="en-US" sz="1100" dirty="0"/>
                        <a:t>422.e. Coastal Erosion Open Space (CEOS)</a:t>
                      </a:r>
                    </a:p>
                  </a:txBody>
                  <a:tcPr/>
                </a:tc>
                <a:tc>
                  <a:txBody>
                    <a:bodyPr/>
                    <a:lstStyle/>
                    <a:p>
                      <a:r>
                        <a:rPr lang="en-US" sz="1100" dirty="0"/>
                        <a:t>750 points</a:t>
                      </a:r>
                    </a:p>
                  </a:txBody>
                  <a:tcPr/>
                </a:tc>
                <a:extLst>
                  <a:ext uri="{0D108BD9-81ED-4DB2-BD59-A6C34878D82A}">
                    <a16:rowId xmlns:a16="http://schemas.microsoft.com/office/drawing/2014/main" val="4052534104"/>
                  </a:ext>
                </a:extLst>
              </a:tr>
              <a:tr h="0">
                <a:tc>
                  <a:txBody>
                    <a:bodyPr/>
                    <a:lstStyle/>
                    <a:p>
                      <a:r>
                        <a:rPr lang="en-US" sz="1100" dirty="0"/>
                        <a:t>422.f. Open Space Incentives (OSI)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250 points</a:t>
                      </a:r>
                    </a:p>
                  </a:txBody>
                  <a:tcPr/>
                </a:tc>
                <a:extLst>
                  <a:ext uri="{0D108BD9-81ED-4DB2-BD59-A6C34878D82A}">
                    <a16:rowId xmlns:a16="http://schemas.microsoft.com/office/drawing/2014/main" val="2362923977"/>
                  </a:ext>
                </a:extLst>
              </a:tr>
              <a:tr h="0">
                <a:tc>
                  <a:txBody>
                    <a:bodyPr/>
                    <a:lstStyle/>
                    <a:p>
                      <a:r>
                        <a:rPr lang="en-US" sz="1100" dirty="0"/>
                        <a:t>422.g. Low Density Zoning (LZ)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600 points</a:t>
                      </a:r>
                    </a:p>
                  </a:txBody>
                  <a:tcPr/>
                </a:tc>
                <a:extLst>
                  <a:ext uri="{0D108BD9-81ED-4DB2-BD59-A6C34878D82A}">
                    <a16:rowId xmlns:a16="http://schemas.microsoft.com/office/drawing/2014/main" val="807775862"/>
                  </a:ext>
                </a:extLst>
              </a:tr>
              <a:tr h="0">
                <a:tc>
                  <a:txBody>
                    <a:bodyPr/>
                    <a:lstStyle/>
                    <a:p>
                      <a:r>
                        <a:rPr lang="en-US" sz="1100" dirty="0"/>
                        <a:t>422.h. Natural Shoreline Protection (NSP)</a:t>
                      </a:r>
                    </a:p>
                  </a:txBody>
                  <a:tcPr/>
                </a:tc>
                <a:tc>
                  <a:txBody>
                    <a:bodyPr/>
                    <a:lstStyle/>
                    <a:p>
                      <a:r>
                        <a:rPr lang="en-US" sz="1100" dirty="0"/>
                        <a:t>120 points</a:t>
                      </a:r>
                    </a:p>
                  </a:txBody>
                  <a:tcPr/>
                </a:tc>
                <a:extLst>
                  <a:ext uri="{0D108BD9-81ED-4DB2-BD59-A6C34878D82A}">
                    <a16:rowId xmlns:a16="http://schemas.microsoft.com/office/drawing/2014/main" val="1123484319"/>
                  </a:ext>
                </a:extLst>
              </a:tr>
              <a:tr h="0">
                <a:tc>
                  <a:txBody>
                    <a:bodyPr/>
                    <a:lstStyle/>
                    <a:p>
                      <a:r>
                        <a:rPr lang="en-US" sz="1100" dirty="0"/>
                        <a:t>432.a. Development Limitations (DL)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1,330 points</a:t>
                      </a:r>
                    </a:p>
                  </a:txBody>
                  <a:tcPr/>
                </a:tc>
                <a:extLst>
                  <a:ext uri="{0D108BD9-81ED-4DB2-BD59-A6C34878D82A}">
                    <a16:rowId xmlns:a16="http://schemas.microsoft.com/office/drawing/2014/main" val="1206312820"/>
                  </a:ext>
                </a:extLst>
              </a:tr>
            </a:tbl>
          </a:graphicData>
        </a:graphic>
      </p:graphicFrame>
      <p:graphicFrame>
        <p:nvGraphicFramePr>
          <p:cNvPr id="10" name="Table 9">
            <a:extLst>
              <a:ext uri="{FF2B5EF4-FFF2-40B4-BE49-F238E27FC236}">
                <a16:creationId xmlns:a16="http://schemas.microsoft.com/office/drawing/2014/main" id="{E3309478-88F8-4BD6-B964-338F943CC393}"/>
              </a:ext>
            </a:extLst>
          </p:cNvPr>
          <p:cNvGraphicFramePr>
            <a:graphicFrameLocks noGrp="1"/>
          </p:cNvGraphicFramePr>
          <p:nvPr>
            <p:extLst>
              <p:ext uri="{D42A27DB-BD31-4B8C-83A1-F6EECF244321}">
                <p14:modId xmlns:p14="http://schemas.microsoft.com/office/powerpoint/2010/main" val="4174705852"/>
              </p:ext>
            </p:extLst>
          </p:nvPr>
        </p:nvGraphicFramePr>
        <p:xfrm>
          <a:off x="6096000" y="2177239"/>
          <a:ext cx="5273274" cy="3611880"/>
        </p:xfrm>
        <a:graphic>
          <a:graphicData uri="http://schemas.openxmlformats.org/drawingml/2006/table">
            <a:tbl>
              <a:tblPr firstRow="1" bandRow="1">
                <a:tableStyleId>{5C22544A-7EE6-4342-B048-85BDC9FD1C3A}</a:tableStyleId>
              </a:tblPr>
              <a:tblGrid>
                <a:gridCol w="3542349">
                  <a:extLst>
                    <a:ext uri="{9D8B030D-6E8A-4147-A177-3AD203B41FA5}">
                      <a16:colId xmlns:a16="http://schemas.microsoft.com/office/drawing/2014/main" val="1406635123"/>
                    </a:ext>
                  </a:extLst>
                </a:gridCol>
                <a:gridCol w="1730925">
                  <a:extLst>
                    <a:ext uri="{9D8B030D-6E8A-4147-A177-3AD203B41FA5}">
                      <a16:colId xmlns:a16="http://schemas.microsoft.com/office/drawing/2014/main" val="2224287784"/>
                    </a:ext>
                  </a:extLst>
                </a:gridCol>
              </a:tblGrid>
              <a:tr h="469329">
                <a:tc>
                  <a:txBody>
                    <a:bodyPr/>
                    <a:lstStyle/>
                    <a:p>
                      <a:r>
                        <a:rPr lang="en-US" sz="1400" dirty="0"/>
                        <a:t>Element Name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Possible Points</a:t>
                      </a:r>
                    </a:p>
                    <a:p>
                      <a:endParaRPr lang="en-US" sz="1400" dirty="0"/>
                    </a:p>
                  </a:txBody>
                  <a:tcPr/>
                </a:tc>
                <a:extLst>
                  <a:ext uri="{0D108BD9-81ED-4DB2-BD59-A6C34878D82A}">
                    <a16:rowId xmlns:a16="http://schemas.microsoft.com/office/drawing/2014/main" val="2385954384"/>
                  </a:ext>
                </a:extLst>
              </a:tr>
              <a:tr h="0">
                <a:tc>
                  <a:txBody>
                    <a:bodyPr/>
                    <a:lstStyle/>
                    <a:p>
                      <a:r>
                        <a:rPr lang="en-US" sz="1100" dirty="0"/>
                        <a:t>432.l. Special Flood-Related Hazard Regulations (SHR)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100 points</a:t>
                      </a:r>
                    </a:p>
                  </a:txBody>
                  <a:tcPr/>
                </a:tc>
                <a:extLst>
                  <a:ext uri="{0D108BD9-81ED-4DB2-BD59-A6C34878D82A}">
                    <a16:rowId xmlns:a16="http://schemas.microsoft.com/office/drawing/2014/main" val="1378420627"/>
                  </a:ext>
                </a:extLst>
              </a:tr>
              <a:tr h="0">
                <a:tc>
                  <a:txBody>
                    <a:bodyPr/>
                    <a:lstStyle/>
                    <a:p>
                      <a:r>
                        <a:rPr lang="en-US" sz="1100" dirty="0"/>
                        <a:t>432.n. Coastal Erosion Hazard Regulations (CER)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370 points</a:t>
                      </a:r>
                    </a:p>
                  </a:txBody>
                  <a:tcPr/>
                </a:tc>
                <a:extLst>
                  <a:ext uri="{0D108BD9-81ED-4DB2-BD59-A6C34878D82A}">
                    <a16:rowId xmlns:a16="http://schemas.microsoft.com/office/drawing/2014/main" val="4109047456"/>
                  </a:ext>
                </a:extLst>
              </a:tr>
              <a:tr h="0">
                <a:tc>
                  <a:txBody>
                    <a:bodyPr/>
                    <a:lstStyle/>
                    <a:p>
                      <a:r>
                        <a:rPr lang="en-US" sz="1100" dirty="0"/>
                        <a:t>442.d. Erosion Data Maintenance (EDM)</a:t>
                      </a:r>
                    </a:p>
                  </a:txBody>
                  <a:tcPr/>
                </a:tc>
                <a:tc>
                  <a:txBody>
                    <a:bodyPr/>
                    <a:lstStyle/>
                    <a:p>
                      <a:r>
                        <a:rPr lang="en-US" sz="1100" dirty="0"/>
                        <a:t>20 points</a:t>
                      </a:r>
                    </a:p>
                  </a:txBody>
                  <a:tcPr/>
                </a:tc>
                <a:extLst>
                  <a:ext uri="{0D108BD9-81ED-4DB2-BD59-A6C34878D82A}">
                    <a16:rowId xmlns:a16="http://schemas.microsoft.com/office/drawing/2014/main" val="1558486663"/>
                  </a:ext>
                </a:extLst>
              </a:tr>
              <a:tr h="0">
                <a:tc>
                  <a:txBody>
                    <a:bodyPr/>
                    <a:lstStyle/>
                    <a:p>
                      <a:r>
                        <a:rPr lang="en-US" sz="1100" dirty="0"/>
                        <a:t>452.a. </a:t>
                      </a:r>
                      <a:r>
                        <a:rPr lang="en-US" sz="1100" dirty="0" err="1"/>
                        <a:t>Stormwater</a:t>
                      </a:r>
                      <a:r>
                        <a:rPr lang="en-US" sz="1100" dirty="0"/>
                        <a:t> Management Regulations (SMR)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380 points</a:t>
                      </a:r>
                    </a:p>
                  </a:txBody>
                  <a:tcPr/>
                </a:tc>
                <a:extLst>
                  <a:ext uri="{0D108BD9-81ED-4DB2-BD59-A6C34878D82A}">
                    <a16:rowId xmlns:a16="http://schemas.microsoft.com/office/drawing/2014/main" val="1659269170"/>
                  </a:ext>
                </a:extLst>
              </a:tr>
              <a:tr h="0">
                <a:tc>
                  <a:txBody>
                    <a:bodyPr/>
                    <a:lstStyle/>
                    <a:p>
                      <a:r>
                        <a:rPr lang="en-US" sz="1100" dirty="0"/>
                        <a:t>452.b. Watershed Master Plan (WMP)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315 points</a:t>
                      </a:r>
                    </a:p>
                  </a:txBody>
                  <a:tcPr/>
                </a:tc>
                <a:extLst>
                  <a:ext uri="{0D108BD9-81ED-4DB2-BD59-A6C34878D82A}">
                    <a16:rowId xmlns:a16="http://schemas.microsoft.com/office/drawing/2014/main" val="35277094"/>
                  </a:ext>
                </a:extLst>
              </a:tr>
              <a:tr h="0">
                <a:tc>
                  <a:txBody>
                    <a:bodyPr/>
                    <a:lstStyle/>
                    <a:p>
                      <a:r>
                        <a:rPr lang="en-US" sz="1100" dirty="0"/>
                        <a:t>452.c. Erosion and Sediment Control Regulations (ESC)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40 points</a:t>
                      </a:r>
                    </a:p>
                  </a:txBody>
                  <a:tcPr/>
                </a:tc>
                <a:extLst>
                  <a:ext uri="{0D108BD9-81ED-4DB2-BD59-A6C34878D82A}">
                    <a16:rowId xmlns:a16="http://schemas.microsoft.com/office/drawing/2014/main" val="1314908441"/>
                  </a:ext>
                </a:extLst>
              </a:tr>
              <a:tr h="0">
                <a:tc>
                  <a:txBody>
                    <a:bodyPr/>
                    <a:lstStyle/>
                    <a:p>
                      <a:r>
                        <a:rPr lang="en-US" sz="1100" dirty="0"/>
                        <a:t>452.d. Water Quality Regulations (WQ)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20 points</a:t>
                      </a:r>
                    </a:p>
                  </a:txBody>
                  <a:tcPr/>
                </a:tc>
                <a:extLst>
                  <a:ext uri="{0D108BD9-81ED-4DB2-BD59-A6C34878D82A}">
                    <a16:rowId xmlns:a16="http://schemas.microsoft.com/office/drawing/2014/main" val="221376636"/>
                  </a:ext>
                </a:extLst>
              </a:tr>
              <a:tr h="0">
                <a:tc>
                  <a:txBody>
                    <a:bodyPr/>
                    <a:lstStyle/>
                    <a:p>
                      <a:r>
                        <a:rPr lang="en-US" sz="1100" dirty="0"/>
                        <a:t>512.c. Natural Floodplain Functions Plan (NFP)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100 points</a:t>
                      </a:r>
                    </a:p>
                  </a:txBody>
                  <a:tcPr/>
                </a:tc>
                <a:extLst>
                  <a:ext uri="{0D108BD9-81ED-4DB2-BD59-A6C34878D82A}">
                    <a16:rowId xmlns:a16="http://schemas.microsoft.com/office/drawing/2014/main" val="4052534104"/>
                  </a:ext>
                </a:extLst>
              </a:tr>
              <a:tr h="0">
                <a:tc>
                  <a:txBody>
                    <a:bodyPr/>
                    <a:lstStyle/>
                    <a:p>
                      <a:r>
                        <a:rPr lang="en-US" sz="1100" dirty="0"/>
                        <a:t>Activity 520</a:t>
                      </a:r>
                    </a:p>
                    <a:p>
                      <a:r>
                        <a:rPr lang="en-US" sz="1100" dirty="0"/>
                        <a:t>522.a. Buildings Acquired or Relocated (</a:t>
                      </a:r>
                      <a:r>
                        <a:rPr lang="en-US" sz="1100" dirty="0" err="1"/>
                        <a:t>bAR</a:t>
                      </a:r>
                      <a:r>
                        <a:rPr lang="en-US" sz="1100" dirty="0"/>
                        <a:t>),</a:t>
                      </a:r>
                    </a:p>
                    <a:p>
                      <a:r>
                        <a:rPr lang="en-US" sz="1100" dirty="0"/>
                        <a:t>522.b. Buildings on the Repetitive Loss List (</a:t>
                      </a:r>
                      <a:r>
                        <a:rPr lang="en-US" sz="1100" dirty="0" err="1"/>
                        <a:t>bRL</a:t>
                      </a:r>
                      <a:r>
                        <a:rPr lang="en-US" sz="1100" dirty="0"/>
                        <a:t>), and</a:t>
                      </a:r>
                    </a:p>
                    <a:p>
                      <a:r>
                        <a:rPr lang="en-US" sz="1100" dirty="0"/>
                        <a:t>522.c. Severe Repetitive Loss Properties (</a:t>
                      </a:r>
                      <a:r>
                        <a:rPr lang="en-US" sz="1100" dirty="0" err="1"/>
                        <a:t>bSRL</a:t>
                      </a:r>
                      <a:r>
                        <a:rPr lang="en-US" sz="11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2,250 points</a:t>
                      </a:r>
                    </a:p>
                  </a:txBody>
                  <a:tcPr/>
                </a:tc>
                <a:extLst>
                  <a:ext uri="{0D108BD9-81ED-4DB2-BD59-A6C34878D82A}">
                    <a16:rowId xmlns:a16="http://schemas.microsoft.com/office/drawing/2014/main" val="2362923977"/>
                  </a:ext>
                </a:extLst>
              </a:tr>
              <a:tr h="0">
                <a:tc>
                  <a:txBody>
                    <a:bodyPr/>
                    <a:lstStyle/>
                    <a:p>
                      <a:r>
                        <a:rPr lang="en-US" sz="1100" dirty="0"/>
                        <a:t>542.c. Capital Improvement Program (CIP)</a:t>
                      </a:r>
                    </a:p>
                  </a:txBody>
                  <a:tcPr/>
                </a:tc>
                <a:tc>
                  <a:txBody>
                    <a:bodyPr/>
                    <a:lstStyle/>
                    <a:p>
                      <a:r>
                        <a:rPr lang="en-US" sz="1100" dirty="0"/>
                        <a:t>70 points</a:t>
                      </a:r>
                    </a:p>
                  </a:txBody>
                  <a:tcPr/>
                </a:tc>
                <a:extLst>
                  <a:ext uri="{0D108BD9-81ED-4DB2-BD59-A6C34878D82A}">
                    <a16:rowId xmlns:a16="http://schemas.microsoft.com/office/drawing/2014/main" val="807775862"/>
                  </a:ext>
                </a:extLst>
              </a:tr>
            </a:tbl>
          </a:graphicData>
        </a:graphic>
      </p:graphicFrame>
      <p:pic>
        <p:nvPicPr>
          <p:cNvPr id="11" name="Picture 10">
            <a:extLst>
              <a:ext uri="{FF2B5EF4-FFF2-40B4-BE49-F238E27FC236}">
                <a16:creationId xmlns:a16="http://schemas.microsoft.com/office/drawing/2014/main" id="{31B40186-F88E-4949-9B49-76D2F1A49A3B}"/>
              </a:ext>
            </a:extLst>
          </p:cNvPr>
          <p:cNvPicPr>
            <a:picLocks noChangeAspect="1"/>
          </p:cNvPicPr>
          <p:nvPr/>
        </p:nvPicPr>
        <p:blipFill>
          <a:blip r:embed="rId4"/>
          <a:stretch>
            <a:fillRect/>
          </a:stretch>
        </p:blipFill>
        <p:spPr>
          <a:xfrm>
            <a:off x="9011246" y="650318"/>
            <a:ext cx="1173049" cy="1131559"/>
          </a:xfrm>
          <a:prstGeom prst="rect">
            <a:avLst/>
          </a:prstGeom>
        </p:spPr>
      </p:pic>
      <p:sp>
        <p:nvSpPr>
          <p:cNvPr id="12" name="TextBox 11">
            <a:extLst>
              <a:ext uri="{FF2B5EF4-FFF2-40B4-BE49-F238E27FC236}">
                <a16:creationId xmlns:a16="http://schemas.microsoft.com/office/drawing/2014/main" id="{0EEDE688-1F00-4305-9DDF-71F108ACDA84}"/>
              </a:ext>
            </a:extLst>
          </p:cNvPr>
          <p:cNvSpPr txBox="1"/>
          <p:nvPr/>
        </p:nvSpPr>
        <p:spPr>
          <a:xfrm>
            <a:off x="999519" y="6328846"/>
            <a:ext cx="8598251" cy="369332"/>
          </a:xfrm>
          <a:prstGeom prst="rect">
            <a:avLst/>
          </a:prstGeom>
          <a:noFill/>
        </p:spPr>
        <p:txBody>
          <a:bodyPr wrap="none" rtlCol="0">
            <a:spAutoFit/>
          </a:bodyPr>
          <a:lstStyle/>
          <a:p>
            <a:r>
              <a:rPr lang="en-US" dirty="0">
                <a:solidFill>
                  <a:schemeClr val="bg1"/>
                </a:solidFill>
              </a:rPr>
              <a:t>https://www.floodsciencecenter.org/products/crs-community-resilience/green-guide/</a:t>
            </a:r>
          </a:p>
        </p:txBody>
      </p:sp>
      <p:pic>
        <p:nvPicPr>
          <p:cNvPr id="15" name="Picture 14">
            <a:extLst>
              <a:ext uri="{FF2B5EF4-FFF2-40B4-BE49-F238E27FC236}">
                <a16:creationId xmlns:a16="http://schemas.microsoft.com/office/drawing/2014/main" id="{46FB8B1B-6169-4A1D-BFBB-A88761484F8F}"/>
              </a:ext>
            </a:extLst>
          </p:cNvPr>
          <p:cNvPicPr>
            <a:picLocks noChangeAspect="1"/>
          </p:cNvPicPr>
          <p:nvPr/>
        </p:nvPicPr>
        <p:blipFill>
          <a:blip r:embed="rId5"/>
          <a:stretch>
            <a:fillRect/>
          </a:stretch>
        </p:blipFill>
        <p:spPr>
          <a:xfrm>
            <a:off x="9867320" y="6028872"/>
            <a:ext cx="1085182" cy="829128"/>
          </a:xfrm>
          <a:prstGeom prst="rect">
            <a:avLst/>
          </a:prstGeom>
        </p:spPr>
      </p:pic>
    </p:spTree>
    <p:extLst>
      <p:ext uri="{BB962C8B-B14F-4D97-AF65-F5344CB8AC3E}">
        <p14:creationId xmlns:p14="http://schemas.microsoft.com/office/powerpoint/2010/main" val="1851904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E3CE-6B39-4808-8ACC-8925E8E5793B}"/>
              </a:ext>
            </a:extLst>
          </p:cNvPr>
          <p:cNvSpPr>
            <a:spLocks noGrp="1"/>
          </p:cNvSpPr>
          <p:nvPr>
            <p:ph type="title"/>
          </p:nvPr>
        </p:nvSpPr>
        <p:spPr>
          <a:xfrm>
            <a:off x="609600" y="496888"/>
            <a:ext cx="10972800" cy="1143000"/>
          </a:xfrm>
        </p:spPr>
        <p:txBody>
          <a:bodyPr/>
          <a:lstStyle/>
          <a:p>
            <a:r>
              <a:rPr lang="en-US" sz="4000" dirty="0"/>
              <a:t>New Tools:</a:t>
            </a:r>
            <a:br>
              <a:rPr lang="en-US" sz="4000" dirty="0"/>
            </a:br>
            <a:r>
              <a:rPr lang="en-US" sz="4000" dirty="0"/>
              <a:t>TNC’s Procurement Guide to Nature-Based Solutions</a:t>
            </a:r>
          </a:p>
        </p:txBody>
      </p:sp>
      <p:sp>
        <p:nvSpPr>
          <p:cNvPr id="3" name="TextBox 2">
            <a:extLst>
              <a:ext uri="{FF2B5EF4-FFF2-40B4-BE49-F238E27FC236}">
                <a16:creationId xmlns:a16="http://schemas.microsoft.com/office/drawing/2014/main" id="{220CD10A-5387-412F-90C6-D30B70B0FB3E}"/>
              </a:ext>
            </a:extLst>
          </p:cNvPr>
          <p:cNvSpPr txBox="1"/>
          <p:nvPr/>
        </p:nvSpPr>
        <p:spPr>
          <a:xfrm>
            <a:off x="1112520" y="2560320"/>
            <a:ext cx="6372450" cy="3693319"/>
          </a:xfrm>
          <a:prstGeom prst="rect">
            <a:avLst/>
          </a:prstGeom>
          <a:noFill/>
        </p:spPr>
        <p:txBody>
          <a:bodyPr wrap="none" rtlCol="0">
            <a:spAutoFit/>
          </a:bodyPr>
          <a:lstStyle/>
          <a:p>
            <a:r>
              <a:rPr lang="en-US" dirty="0">
                <a:latin typeface="Calibri" panose="020F0502020204030204" pitchFamily="34" charset="0"/>
              </a:rPr>
              <a:t>PART ONE – An Introduction to Nature-Based Solutions</a:t>
            </a:r>
          </a:p>
          <a:p>
            <a:pPr lvl="1"/>
            <a:r>
              <a:rPr lang="en-US" dirty="0">
                <a:latin typeface="Calibri" panose="020F0502020204030204" pitchFamily="34" charset="0"/>
              </a:rPr>
              <a:t>I. Why Communities Should Consider Nature-Based Solutions</a:t>
            </a:r>
          </a:p>
          <a:p>
            <a:pPr lvl="1"/>
            <a:r>
              <a:rPr lang="en-US" dirty="0">
                <a:latin typeface="Calibri" panose="020F0502020204030204" pitchFamily="34" charset="0"/>
              </a:rPr>
              <a:t>II. Planning for Nature-Based Solutions</a:t>
            </a:r>
          </a:p>
          <a:p>
            <a:pPr lvl="2"/>
            <a:r>
              <a:rPr lang="en-US" dirty="0" err="1">
                <a:latin typeface="Calibri" panose="020F0502020204030204" pitchFamily="34" charset="0"/>
              </a:rPr>
              <a:t>i</a:t>
            </a:r>
            <a:r>
              <a:rPr lang="en-US" dirty="0">
                <a:latin typeface="Calibri" panose="020F0502020204030204" pitchFamily="34" charset="0"/>
              </a:rPr>
              <a:t>. Alternative Solutions</a:t>
            </a:r>
          </a:p>
          <a:p>
            <a:pPr lvl="2"/>
            <a:r>
              <a:rPr lang="en-US" dirty="0">
                <a:latin typeface="Calibri" panose="020F0502020204030204" pitchFamily="34" charset="0"/>
              </a:rPr>
              <a:t>ii. Public Participation</a:t>
            </a:r>
          </a:p>
          <a:p>
            <a:r>
              <a:rPr lang="en-US" dirty="0">
                <a:latin typeface="Calibri" panose="020F0502020204030204" pitchFamily="34" charset="0"/>
              </a:rPr>
              <a:t>PART TWO – Request for Proposal</a:t>
            </a:r>
          </a:p>
          <a:p>
            <a:pPr lvl="1"/>
            <a:r>
              <a:rPr lang="en-US" dirty="0">
                <a:latin typeface="Calibri" panose="020F0502020204030204" pitchFamily="34" charset="0"/>
              </a:rPr>
              <a:t>I. Background</a:t>
            </a:r>
          </a:p>
          <a:p>
            <a:pPr lvl="1"/>
            <a:r>
              <a:rPr lang="en-US" dirty="0">
                <a:latin typeface="Calibri" panose="020F0502020204030204" pitchFamily="34" charset="0"/>
              </a:rPr>
              <a:t>II. Project Goals/Summary</a:t>
            </a:r>
          </a:p>
          <a:p>
            <a:pPr lvl="1"/>
            <a:r>
              <a:rPr lang="en-US" dirty="0">
                <a:latin typeface="Calibri" panose="020F0502020204030204" pitchFamily="34" charset="0"/>
              </a:rPr>
              <a:t>III. Proposal Format and Content</a:t>
            </a:r>
          </a:p>
          <a:p>
            <a:pPr lvl="1"/>
            <a:r>
              <a:rPr lang="en-US" dirty="0">
                <a:latin typeface="Calibri" panose="020F0502020204030204" pitchFamily="34" charset="0"/>
              </a:rPr>
              <a:t>IV. Selection Criteria/Evaluation and Team</a:t>
            </a:r>
          </a:p>
          <a:p>
            <a:pPr lvl="1"/>
            <a:r>
              <a:rPr lang="en-US" dirty="0">
                <a:latin typeface="Calibri" panose="020F0502020204030204" pitchFamily="34" charset="0"/>
              </a:rPr>
              <a:t>V. Selection Process</a:t>
            </a:r>
          </a:p>
          <a:p>
            <a:pPr lvl="1"/>
            <a:r>
              <a:rPr lang="en-US" dirty="0">
                <a:latin typeface="Calibri" panose="020F0502020204030204" pitchFamily="34" charset="0"/>
              </a:rPr>
              <a:t>VI. Extras</a:t>
            </a:r>
          </a:p>
          <a:p>
            <a:pPr lvl="1"/>
            <a:r>
              <a:rPr lang="en-US" dirty="0">
                <a:latin typeface="Calibri" panose="020F0502020204030204" pitchFamily="34" charset="0"/>
              </a:rPr>
              <a:t>VII. Scope of Work </a:t>
            </a:r>
          </a:p>
        </p:txBody>
      </p:sp>
      <p:pic>
        <p:nvPicPr>
          <p:cNvPr id="4" name="Picture 3">
            <a:extLst>
              <a:ext uri="{FF2B5EF4-FFF2-40B4-BE49-F238E27FC236}">
                <a16:creationId xmlns:a16="http://schemas.microsoft.com/office/drawing/2014/main" id="{4DC43B8F-E560-4E12-8632-7B6383272218}"/>
              </a:ext>
            </a:extLst>
          </p:cNvPr>
          <p:cNvPicPr>
            <a:picLocks noChangeAspect="1"/>
          </p:cNvPicPr>
          <p:nvPr/>
        </p:nvPicPr>
        <p:blipFill>
          <a:blip r:embed="rId3"/>
          <a:stretch>
            <a:fillRect/>
          </a:stretch>
        </p:blipFill>
        <p:spPr>
          <a:xfrm>
            <a:off x="6264786" y="3257627"/>
            <a:ext cx="4878952" cy="2771245"/>
          </a:xfrm>
          <a:prstGeom prst="rect">
            <a:avLst/>
          </a:prstGeom>
        </p:spPr>
      </p:pic>
      <p:pic>
        <p:nvPicPr>
          <p:cNvPr id="5" name="Picture 4">
            <a:extLst>
              <a:ext uri="{FF2B5EF4-FFF2-40B4-BE49-F238E27FC236}">
                <a16:creationId xmlns:a16="http://schemas.microsoft.com/office/drawing/2014/main" id="{72AE11A2-8785-4FD4-B3C9-DF508B276D84}"/>
              </a:ext>
            </a:extLst>
          </p:cNvPr>
          <p:cNvPicPr>
            <a:picLocks noChangeAspect="1"/>
          </p:cNvPicPr>
          <p:nvPr/>
        </p:nvPicPr>
        <p:blipFill>
          <a:blip r:embed="rId4"/>
          <a:stretch>
            <a:fillRect/>
          </a:stretch>
        </p:blipFill>
        <p:spPr>
          <a:xfrm>
            <a:off x="8420162" y="2091213"/>
            <a:ext cx="1788383" cy="938213"/>
          </a:xfrm>
          <a:prstGeom prst="rect">
            <a:avLst/>
          </a:prstGeom>
        </p:spPr>
      </p:pic>
      <p:pic>
        <p:nvPicPr>
          <p:cNvPr id="6" name="Picture 5">
            <a:extLst>
              <a:ext uri="{FF2B5EF4-FFF2-40B4-BE49-F238E27FC236}">
                <a16:creationId xmlns:a16="http://schemas.microsoft.com/office/drawing/2014/main" id="{4EB76E12-D97B-4F97-8B25-0DE2AD51757C}"/>
              </a:ext>
            </a:extLst>
          </p:cNvPr>
          <p:cNvPicPr>
            <a:picLocks noChangeAspect="1"/>
          </p:cNvPicPr>
          <p:nvPr/>
        </p:nvPicPr>
        <p:blipFill>
          <a:blip r:embed="rId5"/>
          <a:stretch>
            <a:fillRect/>
          </a:stretch>
        </p:blipFill>
        <p:spPr>
          <a:xfrm>
            <a:off x="9867320" y="6028872"/>
            <a:ext cx="1085182" cy="829128"/>
          </a:xfrm>
          <a:prstGeom prst="rect">
            <a:avLst/>
          </a:prstGeom>
        </p:spPr>
      </p:pic>
      <p:sp>
        <p:nvSpPr>
          <p:cNvPr id="7" name="TextBox 6">
            <a:extLst>
              <a:ext uri="{FF2B5EF4-FFF2-40B4-BE49-F238E27FC236}">
                <a16:creationId xmlns:a16="http://schemas.microsoft.com/office/drawing/2014/main" id="{6A53D540-1748-4BFA-A35D-7D442AC317FD}"/>
              </a:ext>
            </a:extLst>
          </p:cNvPr>
          <p:cNvSpPr txBox="1"/>
          <p:nvPr/>
        </p:nvSpPr>
        <p:spPr>
          <a:xfrm>
            <a:off x="4918498" y="6176446"/>
            <a:ext cx="2566472" cy="369332"/>
          </a:xfrm>
          <a:prstGeom prst="rect">
            <a:avLst/>
          </a:prstGeom>
          <a:noFill/>
        </p:spPr>
        <p:txBody>
          <a:bodyPr wrap="none" rtlCol="0">
            <a:spAutoFit/>
          </a:bodyPr>
          <a:lstStyle/>
          <a:p>
            <a:r>
              <a:rPr lang="en-US" dirty="0"/>
              <a:t>http://nrcsolutions.org/</a:t>
            </a:r>
          </a:p>
        </p:txBody>
      </p:sp>
    </p:spTree>
    <p:extLst>
      <p:ext uri="{BB962C8B-B14F-4D97-AF65-F5344CB8AC3E}">
        <p14:creationId xmlns:p14="http://schemas.microsoft.com/office/powerpoint/2010/main" val="705397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1C0B9-F89D-4842-8EFE-B8573781F5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3546" y="2489818"/>
            <a:ext cx="7225093" cy="3636662"/>
          </a:xfrm>
          <a:prstGeom prst="rect">
            <a:avLst/>
          </a:prstGeom>
        </p:spPr>
      </p:pic>
      <p:sp>
        <p:nvSpPr>
          <p:cNvPr id="2" name="Title 1">
            <a:extLst>
              <a:ext uri="{FF2B5EF4-FFF2-40B4-BE49-F238E27FC236}">
                <a16:creationId xmlns:a16="http://schemas.microsoft.com/office/drawing/2014/main" id="{C5A1081D-B1EB-4434-B975-F006904DFCFE}"/>
              </a:ext>
            </a:extLst>
          </p:cNvPr>
          <p:cNvSpPr>
            <a:spLocks noGrp="1"/>
          </p:cNvSpPr>
          <p:nvPr>
            <p:ph type="title"/>
          </p:nvPr>
        </p:nvSpPr>
        <p:spPr/>
        <p:txBody>
          <a:bodyPr/>
          <a:lstStyle/>
          <a:p>
            <a:r>
              <a:rPr lang="en-US" sz="4000" dirty="0"/>
              <a:t>New Tools: </a:t>
            </a:r>
            <a:br>
              <a:rPr lang="en-US" sz="4000" dirty="0"/>
            </a:br>
            <a:r>
              <a:rPr lang="en-US" sz="4000" dirty="0"/>
              <a:t>AR’s Reconnecting Rivers to Floodplains Report</a:t>
            </a:r>
          </a:p>
        </p:txBody>
      </p:sp>
      <p:pic>
        <p:nvPicPr>
          <p:cNvPr id="3" name="Picture 2">
            <a:extLst>
              <a:ext uri="{FF2B5EF4-FFF2-40B4-BE49-F238E27FC236}">
                <a16:creationId xmlns:a16="http://schemas.microsoft.com/office/drawing/2014/main" id="{7DA4BFA2-19E7-422C-9398-8C6210583FBD}"/>
              </a:ext>
            </a:extLst>
          </p:cNvPr>
          <p:cNvPicPr>
            <a:picLocks noChangeAspect="1"/>
          </p:cNvPicPr>
          <p:nvPr/>
        </p:nvPicPr>
        <p:blipFill>
          <a:blip r:embed="rId4"/>
          <a:stretch>
            <a:fillRect/>
          </a:stretch>
        </p:blipFill>
        <p:spPr>
          <a:xfrm>
            <a:off x="609600" y="1907524"/>
            <a:ext cx="6111240" cy="4605988"/>
          </a:xfrm>
          <a:prstGeom prst="rect">
            <a:avLst/>
          </a:prstGeom>
        </p:spPr>
      </p:pic>
      <p:sp>
        <p:nvSpPr>
          <p:cNvPr id="5" name="TextBox 4">
            <a:extLst>
              <a:ext uri="{FF2B5EF4-FFF2-40B4-BE49-F238E27FC236}">
                <a16:creationId xmlns:a16="http://schemas.microsoft.com/office/drawing/2014/main" id="{9717985F-AD02-43DF-AE8D-CE756515FAD1}"/>
              </a:ext>
            </a:extLst>
          </p:cNvPr>
          <p:cNvSpPr txBox="1"/>
          <p:nvPr/>
        </p:nvSpPr>
        <p:spPr>
          <a:xfrm>
            <a:off x="2087880" y="6488668"/>
            <a:ext cx="8240846" cy="369332"/>
          </a:xfrm>
          <a:prstGeom prst="rect">
            <a:avLst/>
          </a:prstGeom>
          <a:noFill/>
        </p:spPr>
        <p:txBody>
          <a:bodyPr wrap="none" rtlCol="0">
            <a:spAutoFit/>
          </a:bodyPr>
          <a:lstStyle/>
          <a:p>
            <a:r>
              <a:rPr lang="en-US" dirty="0"/>
              <a:t>https://www.americanrivers.org/conservation-resource/reconnecting-floodplains/</a:t>
            </a:r>
          </a:p>
        </p:txBody>
      </p:sp>
      <p:pic>
        <p:nvPicPr>
          <p:cNvPr id="6" name="Picture 5">
            <a:extLst>
              <a:ext uri="{FF2B5EF4-FFF2-40B4-BE49-F238E27FC236}">
                <a16:creationId xmlns:a16="http://schemas.microsoft.com/office/drawing/2014/main" id="{CD93263E-22E2-4F1D-8993-7C4299A0EDB4}"/>
              </a:ext>
            </a:extLst>
          </p:cNvPr>
          <p:cNvPicPr>
            <a:picLocks noChangeAspect="1"/>
          </p:cNvPicPr>
          <p:nvPr/>
        </p:nvPicPr>
        <p:blipFill>
          <a:blip r:embed="rId5"/>
          <a:stretch>
            <a:fillRect/>
          </a:stretch>
        </p:blipFill>
        <p:spPr>
          <a:xfrm>
            <a:off x="10328726" y="6028872"/>
            <a:ext cx="1085182" cy="829128"/>
          </a:xfrm>
          <a:prstGeom prst="rect">
            <a:avLst/>
          </a:prstGeom>
        </p:spPr>
      </p:pic>
    </p:spTree>
    <p:extLst>
      <p:ext uri="{BB962C8B-B14F-4D97-AF65-F5344CB8AC3E}">
        <p14:creationId xmlns:p14="http://schemas.microsoft.com/office/powerpoint/2010/main" val="2660859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Eileen\Downloads\photo (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10" y="-567266"/>
            <a:ext cx="10998180" cy="824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373" y="5410200"/>
            <a:ext cx="4340225"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5779772" y="5425163"/>
            <a:ext cx="4888228" cy="1384995"/>
          </a:xfrm>
          <a:prstGeom prst="rect">
            <a:avLst/>
          </a:prstGeom>
          <a:solidFill>
            <a:schemeClr val="bg1">
              <a:alpha val="65000"/>
            </a:schemeClr>
          </a:solidFill>
          <a:ln>
            <a:noFill/>
          </a:ln>
          <a:effectLst/>
          <a:extLst/>
        </p:spPr>
        <p:txBody>
          <a:bodyPr wrap="square">
            <a:spAutoFit/>
          </a:bodyPr>
          <a:lstStyle/>
          <a:p>
            <a:r>
              <a:rPr lang="en-US" sz="2800" dirty="0">
                <a:latin typeface="Verdana"/>
              </a:rPr>
              <a:t>Eileen Shader eshader@amrivers.org</a:t>
            </a:r>
          </a:p>
          <a:p>
            <a:r>
              <a:rPr lang="en-US" sz="2800" dirty="0">
                <a:latin typeface="Verdana"/>
              </a:rPr>
              <a:t>www.americanrivers.org</a:t>
            </a:r>
          </a:p>
        </p:txBody>
      </p:sp>
      <p:sp>
        <p:nvSpPr>
          <p:cNvPr id="3" name="TextBox 2">
            <a:extLst>
              <a:ext uri="{FF2B5EF4-FFF2-40B4-BE49-F238E27FC236}">
                <a16:creationId xmlns:a16="http://schemas.microsoft.com/office/drawing/2014/main" id="{F81E9AD5-4772-495A-A59E-95D110D627ED}"/>
              </a:ext>
            </a:extLst>
          </p:cNvPr>
          <p:cNvSpPr txBox="1"/>
          <p:nvPr/>
        </p:nvSpPr>
        <p:spPr>
          <a:xfrm>
            <a:off x="812800" y="57150"/>
            <a:ext cx="10583333" cy="2862322"/>
          </a:xfrm>
          <a:prstGeom prst="rect">
            <a:avLst/>
          </a:prstGeom>
          <a:solidFill>
            <a:schemeClr val="bg1">
              <a:alpha val="53000"/>
            </a:schemeClr>
          </a:solidFill>
        </p:spPr>
        <p:txBody>
          <a:bodyPr wrap="square" rtlCol="0">
            <a:spAutoFit/>
          </a:bodyPr>
          <a:lstStyle/>
          <a:p>
            <a:r>
              <a:rPr lang="en-US" b="1" dirty="0"/>
              <a:t>Resources</a:t>
            </a:r>
            <a:r>
              <a:rPr lang="en-US" dirty="0"/>
              <a:t>: </a:t>
            </a:r>
          </a:p>
          <a:p>
            <a:r>
              <a:rPr lang="en-US" u="sng" dirty="0"/>
              <a:t>Reconnecting Rivers to Floodplains, American Rivers</a:t>
            </a:r>
            <a:r>
              <a:rPr lang="en-US" dirty="0"/>
              <a:t>: </a:t>
            </a:r>
          </a:p>
          <a:p>
            <a:r>
              <a:rPr lang="en-US" dirty="0"/>
              <a:t>	www.americanrivers.org/conservation-resource/reconnecting-floodplains/</a:t>
            </a:r>
          </a:p>
          <a:p>
            <a:r>
              <a:rPr lang="en-US" u="sng" dirty="0"/>
              <a:t>CRS Green Guide, ASFPM</a:t>
            </a:r>
            <a:r>
              <a:rPr lang="en-US" dirty="0"/>
              <a:t>: www.floodsciencecenter.org</a:t>
            </a:r>
          </a:p>
          <a:p>
            <a:r>
              <a:rPr lang="en-US" u="sng" dirty="0"/>
              <a:t>Naturally Resilient Communities and Procurement Guide </a:t>
            </a:r>
            <a:r>
              <a:rPr lang="en-US" dirty="0"/>
              <a:t>: nrcsolutions.org</a:t>
            </a:r>
          </a:p>
          <a:p>
            <a:r>
              <a:rPr lang="en-US" u="sng" dirty="0"/>
              <a:t>CA Central Valley multi-benefit projects</a:t>
            </a:r>
            <a:r>
              <a:rPr lang="en-US" dirty="0"/>
              <a:t>: www.multibenefitproject.org</a:t>
            </a:r>
          </a:p>
          <a:p>
            <a:r>
              <a:rPr lang="en-US" u="sng" dirty="0"/>
              <a:t>Floodplains By Design, WA</a:t>
            </a:r>
            <a:r>
              <a:rPr lang="en-US" dirty="0"/>
              <a:t>: www.floodplainsbydesign.org</a:t>
            </a:r>
          </a:p>
          <a:p>
            <a:r>
              <a:rPr lang="en-US" u="sng" dirty="0"/>
              <a:t>VT Rivers Program</a:t>
            </a:r>
            <a:r>
              <a:rPr lang="en-US" dirty="0"/>
              <a:t>: dec.vermont.gov/watershed/rivers</a:t>
            </a:r>
          </a:p>
          <a:p>
            <a:r>
              <a:rPr lang="en-US" u="sng" dirty="0"/>
              <a:t>Natural Floodplain Functions Alliance</a:t>
            </a:r>
            <a:r>
              <a:rPr lang="en-US" dirty="0"/>
              <a:t>: www.aswm.org/watersheds/natural-floodplain-function-alliance</a:t>
            </a:r>
          </a:p>
          <a:p>
            <a:r>
              <a:rPr lang="en-US" u="sng" dirty="0"/>
              <a:t>Natural and Beneficial Functions Committee, ASFPM</a:t>
            </a:r>
            <a:r>
              <a:rPr lang="en-US" dirty="0"/>
              <a:t>: www.floods.org</a:t>
            </a:r>
          </a:p>
        </p:txBody>
      </p:sp>
    </p:spTree>
    <p:extLst>
      <p:ext uri="{BB962C8B-B14F-4D97-AF65-F5344CB8AC3E}">
        <p14:creationId xmlns:p14="http://schemas.microsoft.com/office/powerpoint/2010/main" val="343427561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1" y="2286000"/>
            <a:ext cx="5105400" cy="4191000"/>
          </a:xfrm>
        </p:spPr>
        <p:txBody>
          <a:bodyPr/>
          <a:lstStyle/>
          <a:p>
            <a:pPr marL="0" indent="0">
              <a:buNone/>
            </a:pPr>
            <a:r>
              <a:rPr lang="en-US" b="1" dirty="0"/>
              <a:t>Presentation Overview:</a:t>
            </a:r>
          </a:p>
          <a:p>
            <a:r>
              <a:rPr lang="en-US" dirty="0"/>
              <a:t>Natural functions and benefits of floodplains</a:t>
            </a:r>
          </a:p>
          <a:p>
            <a:r>
              <a:rPr lang="en-US" dirty="0"/>
              <a:t>Strategies for maximizing floodplain benefits</a:t>
            </a:r>
          </a:p>
          <a:p>
            <a:r>
              <a:rPr lang="en-US" dirty="0"/>
              <a:t>Trends and Tools in support of floodplain restoration</a:t>
            </a:r>
          </a:p>
        </p:txBody>
      </p:sp>
      <p:sp>
        <p:nvSpPr>
          <p:cNvPr id="3" name="Title 2"/>
          <p:cNvSpPr>
            <a:spLocks noGrp="1"/>
          </p:cNvSpPr>
          <p:nvPr>
            <p:ph type="title"/>
          </p:nvPr>
        </p:nvSpPr>
        <p:spPr/>
        <p:txBody>
          <a:bodyPr/>
          <a:lstStyle/>
          <a:p>
            <a:r>
              <a:rPr lang="en-US" dirty="0"/>
              <a:t>Overview</a:t>
            </a:r>
          </a:p>
        </p:txBody>
      </p:sp>
      <p:pic>
        <p:nvPicPr>
          <p:cNvPr id="4" name="Picture 3"/>
          <p:cNvPicPr/>
          <p:nvPr/>
        </p:nvPicPr>
        <p:blipFill>
          <a:blip r:embed="rId3" cstate="screen">
            <a:extLst>
              <a:ext uri="{28A0092B-C50C-407E-A947-70E740481C1C}">
                <a14:useLocalDpi xmlns:a14="http://schemas.microsoft.com/office/drawing/2010/main"/>
              </a:ext>
            </a:extLst>
          </a:blip>
          <a:stretch>
            <a:fillRect/>
          </a:stretch>
        </p:blipFill>
        <p:spPr>
          <a:xfrm>
            <a:off x="6736098" y="1880642"/>
            <a:ext cx="3044825" cy="4087291"/>
          </a:xfrm>
          <a:prstGeom prst="rect">
            <a:avLst/>
          </a:prstGeom>
        </p:spPr>
      </p:pic>
      <p:pic>
        <p:nvPicPr>
          <p:cNvPr id="5" name="Picture 4">
            <a:extLst>
              <a:ext uri="{FF2B5EF4-FFF2-40B4-BE49-F238E27FC236}">
                <a16:creationId xmlns:a16="http://schemas.microsoft.com/office/drawing/2014/main" id="{2FB9455C-C8D0-45E4-8C25-CCE5DDA1B125}"/>
              </a:ext>
            </a:extLst>
          </p:cNvPr>
          <p:cNvPicPr>
            <a:picLocks noChangeAspect="1"/>
          </p:cNvPicPr>
          <p:nvPr/>
        </p:nvPicPr>
        <p:blipFill>
          <a:blip r:embed="rId4"/>
          <a:stretch>
            <a:fillRect/>
          </a:stretch>
        </p:blipFill>
        <p:spPr>
          <a:xfrm>
            <a:off x="9582818" y="6028872"/>
            <a:ext cx="1085182" cy="829128"/>
          </a:xfrm>
          <a:prstGeom prst="rect">
            <a:avLst/>
          </a:prstGeom>
        </p:spPr>
      </p:pic>
    </p:spTree>
    <p:extLst>
      <p:ext uri="{BB962C8B-B14F-4D97-AF65-F5344CB8AC3E}">
        <p14:creationId xmlns:p14="http://schemas.microsoft.com/office/powerpoint/2010/main" val="1534696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5618" y="-1"/>
            <a:ext cx="10367900" cy="6886014"/>
          </a:xfrm>
          <a:prstGeom prst="rect">
            <a:avLst/>
          </a:prstGeom>
          <a:ln w="12700" cmpd="sng">
            <a:solidFill>
              <a:schemeClr val="tx1"/>
            </a:solidFill>
          </a:ln>
        </p:spPr>
      </p:pic>
      <p:sp>
        <p:nvSpPr>
          <p:cNvPr id="16386" name="Title 1"/>
          <p:cNvSpPr>
            <a:spLocks/>
          </p:cNvSpPr>
          <p:nvPr/>
        </p:nvSpPr>
        <p:spPr bwMode="auto">
          <a:xfrm>
            <a:off x="3733800" y="533400"/>
            <a:ext cx="47577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ts val="2000"/>
              </a:spcBef>
              <a:buClr>
                <a:schemeClr val="accent1"/>
              </a:buClr>
              <a:buSzPct val="90000"/>
              <a:buFont typeface="Wingdings" pitchFamily="2" charset="2"/>
              <a:buChar char="S"/>
              <a:defRPr sz="2200">
                <a:solidFill>
                  <a:srgbClr val="595959"/>
                </a:solidFill>
                <a:latin typeface="Calisto MT" pitchFamily="18" charset="0"/>
                <a:ea typeface="ＭＳ Ｐゴシック" pitchFamily="-107" charset="-128"/>
              </a:defRPr>
            </a:lvl1pPr>
            <a:lvl2pPr marL="742950" indent="-285750" eaLnBrk="0" hangingPunct="0">
              <a:spcBef>
                <a:spcPts val="600"/>
              </a:spcBef>
              <a:buClr>
                <a:srgbClr val="C1F944"/>
              </a:buClr>
              <a:buSzPct val="90000"/>
              <a:buFont typeface="Wingdings" pitchFamily="2" charset="2"/>
              <a:buChar char="S"/>
              <a:defRPr sz="2000">
                <a:solidFill>
                  <a:srgbClr val="595959"/>
                </a:solidFill>
                <a:latin typeface="Calisto MT" pitchFamily="18" charset="0"/>
                <a:ea typeface="ＭＳ Ｐゴシック" pitchFamily="-107" charset="-128"/>
              </a:defRPr>
            </a:lvl2pPr>
            <a:lvl3pPr marL="1143000" indent="-228600" eaLnBrk="0" hangingPunct="0">
              <a:spcBef>
                <a:spcPts val="600"/>
              </a:spcBef>
              <a:buClr>
                <a:schemeClr val="accent1"/>
              </a:buClr>
              <a:buSzPct val="90000"/>
              <a:buFont typeface="Wingdings" pitchFamily="2" charset="2"/>
              <a:buChar char="S"/>
              <a:defRPr>
                <a:solidFill>
                  <a:srgbClr val="595959"/>
                </a:solidFill>
                <a:latin typeface="Calisto MT" pitchFamily="18" charset="0"/>
                <a:ea typeface="ＭＳ Ｐゴシック" pitchFamily="-107" charset="-128"/>
              </a:defRPr>
            </a:lvl3pPr>
            <a:lvl4pPr marL="1600200" indent="-228600" eaLnBrk="0" hangingPunct="0">
              <a:spcBef>
                <a:spcPts val="600"/>
              </a:spcBef>
              <a:buClr>
                <a:srgbClr val="C1F944"/>
              </a:buClr>
              <a:buSzPct val="90000"/>
              <a:buFont typeface="Wingdings" pitchFamily="2" charset="2"/>
              <a:buChar char="S"/>
              <a:defRPr>
                <a:solidFill>
                  <a:srgbClr val="595959"/>
                </a:solidFill>
                <a:latin typeface="Calisto MT" pitchFamily="18" charset="0"/>
                <a:ea typeface="ＭＳ Ｐゴシック" pitchFamily="-107" charset="-128"/>
              </a:defRPr>
            </a:lvl4pPr>
            <a:lvl5pPr marL="2057400" indent="-228600" eaLnBrk="0" hangingPunct="0">
              <a:spcBef>
                <a:spcPts val="600"/>
              </a:spcBef>
              <a:buClr>
                <a:schemeClr val="accent1"/>
              </a:buClr>
              <a:buSzPct val="90000"/>
              <a:buFont typeface="Wingdings" pitchFamily="2" charset="2"/>
              <a:buChar char="S"/>
              <a:defRPr>
                <a:solidFill>
                  <a:srgbClr val="595959"/>
                </a:solidFill>
                <a:latin typeface="Calisto MT" pitchFamily="18" charset="0"/>
                <a:ea typeface="ＭＳ Ｐゴシック" pitchFamily="-107" charset="-128"/>
              </a:defRPr>
            </a:lvl5pPr>
            <a:lvl6pPr marL="2514600" indent="-228600" eaLnBrk="0" fontAlgn="base" hangingPunct="0">
              <a:spcBef>
                <a:spcPts val="600"/>
              </a:spcBef>
              <a:spcAft>
                <a:spcPct val="0"/>
              </a:spcAft>
              <a:buClr>
                <a:schemeClr val="accent1"/>
              </a:buClr>
              <a:buSzPct val="90000"/>
              <a:buFont typeface="Wingdings" pitchFamily="2" charset="2"/>
              <a:buChar char="S"/>
              <a:defRPr>
                <a:solidFill>
                  <a:srgbClr val="595959"/>
                </a:solidFill>
                <a:latin typeface="Calisto MT" pitchFamily="18" charset="0"/>
                <a:ea typeface="ＭＳ Ｐゴシック" pitchFamily="-107" charset="-128"/>
              </a:defRPr>
            </a:lvl6pPr>
            <a:lvl7pPr marL="2971800" indent="-228600" eaLnBrk="0" fontAlgn="base" hangingPunct="0">
              <a:spcBef>
                <a:spcPts val="600"/>
              </a:spcBef>
              <a:spcAft>
                <a:spcPct val="0"/>
              </a:spcAft>
              <a:buClr>
                <a:schemeClr val="accent1"/>
              </a:buClr>
              <a:buSzPct val="90000"/>
              <a:buFont typeface="Wingdings" pitchFamily="2" charset="2"/>
              <a:buChar char="S"/>
              <a:defRPr>
                <a:solidFill>
                  <a:srgbClr val="595959"/>
                </a:solidFill>
                <a:latin typeface="Calisto MT" pitchFamily="18" charset="0"/>
                <a:ea typeface="ＭＳ Ｐゴシック" pitchFamily="-107" charset="-128"/>
              </a:defRPr>
            </a:lvl7pPr>
            <a:lvl8pPr marL="3429000" indent="-228600" eaLnBrk="0" fontAlgn="base" hangingPunct="0">
              <a:spcBef>
                <a:spcPts val="600"/>
              </a:spcBef>
              <a:spcAft>
                <a:spcPct val="0"/>
              </a:spcAft>
              <a:buClr>
                <a:schemeClr val="accent1"/>
              </a:buClr>
              <a:buSzPct val="90000"/>
              <a:buFont typeface="Wingdings" pitchFamily="2" charset="2"/>
              <a:buChar char="S"/>
              <a:defRPr>
                <a:solidFill>
                  <a:srgbClr val="595959"/>
                </a:solidFill>
                <a:latin typeface="Calisto MT" pitchFamily="18" charset="0"/>
                <a:ea typeface="ＭＳ Ｐゴシック" pitchFamily="-107" charset="-128"/>
              </a:defRPr>
            </a:lvl8pPr>
            <a:lvl9pPr marL="3886200" indent="-228600" eaLnBrk="0" fontAlgn="base" hangingPunct="0">
              <a:spcBef>
                <a:spcPts val="600"/>
              </a:spcBef>
              <a:spcAft>
                <a:spcPct val="0"/>
              </a:spcAft>
              <a:buClr>
                <a:schemeClr val="accent1"/>
              </a:buClr>
              <a:buSzPct val="90000"/>
              <a:buFont typeface="Wingdings" pitchFamily="2" charset="2"/>
              <a:buChar char="S"/>
              <a:defRPr>
                <a:solidFill>
                  <a:srgbClr val="595959"/>
                </a:solidFill>
                <a:latin typeface="Calisto MT" pitchFamily="18" charset="0"/>
                <a:ea typeface="ＭＳ Ｐゴシック" pitchFamily="-107" charset="-128"/>
              </a:defRPr>
            </a:lvl9pPr>
          </a:lstStyle>
          <a:p>
            <a:pPr algn="ctr" eaLnBrk="1" fontAlgn="base" hangingPunct="1">
              <a:spcBef>
                <a:spcPct val="0"/>
              </a:spcBef>
              <a:spcAft>
                <a:spcPct val="0"/>
              </a:spcAft>
              <a:buClrTx/>
              <a:buSzTx/>
              <a:buNone/>
              <a:defRPr/>
            </a:pPr>
            <a:r>
              <a:rPr lang="en-US" altLang="en-US" sz="2800" dirty="0">
                <a:solidFill>
                  <a:srgbClr val="000000">
                    <a:lumMod val="75000"/>
                    <a:lumOff val="25000"/>
                  </a:srgbClr>
                </a:solidFill>
                <a:latin typeface="Verdana" panose="020B0604030504040204" pitchFamily="34" charset="0"/>
                <a:ea typeface="Verdana" panose="020B0604030504040204" pitchFamily="34" charset="0"/>
                <a:cs typeface="Verdana" panose="020B0604030504040204" pitchFamily="34" charset="0"/>
              </a:rPr>
              <a:t>Rivers Flood</a:t>
            </a:r>
          </a:p>
        </p:txBody>
      </p:sp>
      <p:sp>
        <p:nvSpPr>
          <p:cNvPr id="32770" name="Content Placeholder 2"/>
          <p:cNvSpPr>
            <a:spLocks/>
          </p:cNvSpPr>
          <p:nvPr/>
        </p:nvSpPr>
        <p:spPr bwMode="auto">
          <a:xfrm>
            <a:off x="2570163" y="2438400"/>
            <a:ext cx="7239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85800" lvl="1" indent="-336550" fontAlgn="base">
              <a:spcBef>
                <a:spcPts val="600"/>
              </a:spcBef>
              <a:spcAft>
                <a:spcPct val="0"/>
              </a:spcAft>
              <a:buClr>
                <a:srgbClr val="99CC00"/>
              </a:buClr>
              <a:buSzPct val="90000"/>
              <a:buFontTx/>
              <a:buChar char="•"/>
              <a:defRPr/>
            </a:pPr>
            <a:endParaRPr lang="en-US" sz="2400">
              <a:solidFill>
                <a:srgbClr val="595959"/>
              </a:solidFill>
              <a:latin typeface="Arial Unicode MS" charset="0"/>
            </a:endParaRPr>
          </a:p>
        </p:txBody>
      </p:sp>
      <p:sp>
        <p:nvSpPr>
          <p:cNvPr id="32771" name="Content Placeholder 2"/>
          <p:cNvSpPr>
            <a:spLocks/>
          </p:cNvSpPr>
          <p:nvPr/>
        </p:nvSpPr>
        <p:spPr bwMode="auto">
          <a:xfrm>
            <a:off x="2590800" y="1828800"/>
            <a:ext cx="723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fontAlgn="base">
              <a:spcBef>
                <a:spcPts val="2000"/>
              </a:spcBef>
              <a:spcAft>
                <a:spcPct val="0"/>
              </a:spcAft>
              <a:buClr>
                <a:srgbClr val="99CC00"/>
              </a:buClr>
              <a:buSzPct val="90000"/>
              <a:defRPr/>
            </a:pPr>
            <a:r>
              <a:rPr lang="en-US" sz="2400" dirty="0">
                <a:solidFill>
                  <a:srgbClr val="595959"/>
                </a:solidFill>
                <a:latin typeface="Arial Unicode MS" charset="0"/>
              </a:rPr>
              <a:t>Floods drive natural processes and ecosystem functions that sustain rivers and create floodplains.</a:t>
            </a:r>
          </a:p>
          <a:p>
            <a:pPr marL="342900" indent="-342900" algn="ctr" fontAlgn="base">
              <a:spcBef>
                <a:spcPts val="2000"/>
              </a:spcBef>
              <a:spcAft>
                <a:spcPct val="0"/>
              </a:spcAft>
              <a:buClr>
                <a:srgbClr val="99CC00"/>
              </a:buClr>
              <a:buSzPct val="90000"/>
              <a:defRPr/>
            </a:pPr>
            <a:endParaRPr lang="en-US" sz="2400" dirty="0">
              <a:solidFill>
                <a:srgbClr val="595959"/>
              </a:solidFill>
              <a:latin typeface="Arial Unicode MS" charset="0"/>
            </a:endParaRPr>
          </a:p>
        </p:txBody>
      </p:sp>
      <p:pic>
        <p:nvPicPr>
          <p:cNvPr id="3" name="Picture 2">
            <a:extLst>
              <a:ext uri="{FF2B5EF4-FFF2-40B4-BE49-F238E27FC236}">
                <a16:creationId xmlns:a16="http://schemas.microsoft.com/office/drawing/2014/main" id="{A1E8076B-ABE0-4FAA-87DD-13DCE9231F3A}"/>
              </a:ext>
            </a:extLst>
          </p:cNvPr>
          <p:cNvPicPr>
            <a:picLocks noChangeAspect="1"/>
          </p:cNvPicPr>
          <p:nvPr/>
        </p:nvPicPr>
        <p:blipFill>
          <a:blip r:embed="rId4"/>
          <a:stretch>
            <a:fillRect/>
          </a:stretch>
        </p:blipFill>
        <p:spPr>
          <a:xfrm>
            <a:off x="9541388" y="5881967"/>
            <a:ext cx="1085182" cy="829128"/>
          </a:xfrm>
          <a:prstGeom prst="rect">
            <a:avLst/>
          </a:prstGeom>
        </p:spPr>
      </p:pic>
      <p:sp>
        <p:nvSpPr>
          <p:cNvPr id="4" name="Title 3">
            <a:extLst>
              <a:ext uri="{FF2B5EF4-FFF2-40B4-BE49-F238E27FC236}">
                <a16:creationId xmlns:a16="http://schemas.microsoft.com/office/drawing/2014/main" id="{85FC8355-261A-406E-8D80-F3B18E6C4F2F}"/>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D233C3B6-EB47-41F8-BE22-8B3F2EF82E9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233457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035C7F-3364-49EC-B790-6A884EE40665}"/>
              </a:ext>
            </a:extLst>
          </p:cNvPr>
          <p:cNvPicPr>
            <a:picLocks noChangeAspect="1"/>
          </p:cNvPicPr>
          <p:nvPr/>
        </p:nvPicPr>
        <p:blipFill>
          <a:blip r:embed="rId3"/>
          <a:stretch>
            <a:fillRect/>
          </a:stretch>
        </p:blipFill>
        <p:spPr>
          <a:xfrm>
            <a:off x="1693885" y="752793"/>
            <a:ext cx="8804231" cy="5776247"/>
          </a:xfrm>
          <a:prstGeom prst="rect">
            <a:avLst/>
          </a:prstGeom>
        </p:spPr>
      </p:pic>
      <p:pic>
        <p:nvPicPr>
          <p:cNvPr id="5" name="Picture 4">
            <a:extLst>
              <a:ext uri="{FF2B5EF4-FFF2-40B4-BE49-F238E27FC236}">
                <a16:creationId xmlns:a16="http://schemas.microsoft.com/office/drawing/2014/main" id="{C31ED538-CCF5-48ED-8930-57D470DA4CC4}"/>
              </a:ext>
            </a:extLst>
          </p:cNvPr>
          <p:cNvPicPr>
            <a:picLocks noChangeAspect="1"/>
          </p:cNvPicPr>
          <p:nvPr/>
        </p:nvPicPr>
        <p:blipFill>
          <a:blip r:embed="rId4"/>
          <a:stretch>
            <a:fillRect/>
          </a:stretch>
        </p:blipFill>
        <p:spPr>
          <a:xfrm>
            <a:off x="9519332" y="5867400"/>
            <a:ext cx="1085182" cy="829128"/>
          </a:xfrm>
          <a:prstGeom prst="rect">
            <a:avLst/>
          </a:prstGeom>
        </p:spPr>
      </p:pic>
      <p:sp>
        <p:nvSpPr>
          <p:cNvPr id="6" name="Title 1">
            <a:extLst>
              <a:ext uri="{FF2B5EF4-FFF2-40B4-BE49-F238E27FC236}">
                <a16:creationId xmlns:a16="http://schemas.microsoft.com/office/drawing/2014/main" id="{122F5C00-59AD-445D-A736-A26D2C5961DE}"/>
              </a:ext>
            </a:extLst>
          </p:cNvPr>
          <p:cNvSpPr txBox="1">
            <a:spLocks/>
          </p:cNvSpPr>
          <p:nvPr/>
        </p:nvSpPr>
        <p:spPr>
          <a:xfrm>
            <a:off x="1524000" y="123446"/>
            <a:ext cx="9144000" cy="657224"/>
          </a:xfrm>
          <a:prstGeom prst="rect">
            <a:avLst/>
          </a:prstGeom>
        </p:spPr>
        <p:txBody>
          <a:bodyPr/>
          <a:lst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Verdana" pitchFamily="34" charset="0"/>
              </a:defRPr>
            </a:lvl2pPr>
            <a:lvl3pPr algn="ctr" rtl="0" fontAlgn="base">
              <a:spcBef>
                <a:spcPct val="0"/>
              </a:spcBef>
              <a:spcAft>
                <a:spcPct val="0"/>
              </a:spcAft>
              <a:defRPr sz="3600">
                <a:solidFill>
                  <a:schemeClr val="tx2"/>
                </a:solidFill>
                <a:latin typeface="Verdana" pitchFamily="34" charset="0"/>
              </a:defRPr>
            </a:lvl3pPr>
            <a:lvl4pPr algn="ctr" rtl="0" fontAlgn="base">
              <a:spcBef>
                <a:spcPct val="0"/>
              </a:spcBef>
              <a:spcAft>
                <a:spcPct val="0"/>
              </a:spcAft>
              <a:defRPr sz="3600">
                <a:solidFill>
                  <a:schemeClr val="tx2"/>
                </a:solidFill>
                <a:latin typeface="Verdana" pitchFamily="34" charset="0"/>
              </a:defRPr>
            </a:lvl4pPr>
            <a:lvl5pPr algn="ctr" rtl="0" fontAlgn="base">
              <a:spcBef>
                <a:spcPct val="0"/>
              </a:spcBef>
              <a:spcAft>
                <a:spcPct val="0"/>
              </a:spcAft>
              <a:defRPr sz="3600">
                <a:solidFill>
                  <a:schemeClr val="tx2"/>
                </a:solidFill>
                <a:latin typeface="Verdana" pitchFamily="34" charset="0"/>
              </a:defRPr>
            </a:lvl5pPr>
            <a:lvl6pPr marL="457200" algn="ctr" rtl="0" fontAlgn="base">
              <a:spcBef>
                <a:spcPct val="0"/>
              </a:spcBef>
              <a:spcAft>
                <a:spcPct val="0"/>
              </a:spcAft>
              <a:defRPr sz="3600">
                <a:solidFill>
                  <a:schemeClr val="tx2"/>
                </a:solidFill>
                <a:latin typeface="Verdana" pitchFamily="34" charset="0"/>
              </a:defRPr>
            </a:lvl6pPr>
            <a:lvl7pPr marL="914400" algn="ctr" rtl="0" fontAlgn="base">
              <a:spcBef>
                <a:spcPct val="0"/>
              </a:spcBef>
              <a:spcAft>
                <a:spcPct val="0"/>
              </a:spcAft>
              <a:defRPr sz="3600">
                <a:solidFill>
                  <a:schemeClr val="tx2"/>
                </a:solidFill>
                <a:latin typeface="Verdana" pitchFamily="34" charset="0"/>
              </a:defRPr>
            </a:lvl7pPr>
            <a:lvl8pPr marL="1371600" algn="ctr" rtl="0" fontAlgn="base">
              <a:spcBef>
                <a:spcPct val="0"/>
              </a:spcBef>
              <a:spcAft>
                <a:spcPct val="0"/>
              </a:spcAft>
              <a:defRPr sz="3600">
                <a:solidFill>
                  <a:schemeClr val="tx2"/>
                </a:solidFill>
                <a:latin typeface="Verdana" pitchFamily="34" charset="0"/>
              </a:defRPr>
            </a:lvl8pPr>
            <a:lvl9pPr marL="1828800" algn="ctr" rtl="0" fontAlgn="base">
              <a:spcBef>
                <a:spcPct val="0"/>
              </a:spcBef>
              <a:spcAft>
                <a:spcPct val="0"/>
              </a:spcAft>
              <a:defRPr sz="3600">
                <a:solidFill>
                  <a:schemeClr val="tx2"/>
                </a:solidFill>
                <a:latin typeface="Verdana" pitchFamily="34" charset="0"/>
              </a:defRPr>
            </a:lvl9pPr>
          </a:lstStyle>
          <a:p>
            <a:r>
              <a:rPr lang="en-US" sz="3000" kern="0" dirty="0">
                <a:solidFill>
                  <a:schemeClr val="bg1"/>
                </a:solidFill>
                <a:latin typeface="Verdana"/>
              </a:rPr>
              <a:t>Benefits of a Connected Floodplain</a:t>
            </a:r>
          </a:p>
        </p:txBody>
      </p:sp>
      <p:sp>
        <p:nvSpPr>
          <p:cNvPr id="2" name="Title 1">
            <a:extLst>
              <a:ext uri="{FF2B5EF4-FFF2-40B4-BE49-F238E27FC236}">
                <a16:creationId xmlns:a16="http://schemas.microsoft.com/office/drawing/2014/main" id="{9167874D-6D2A-4D52-84E3-14D1A37A2FB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4BEBFC7-3D42-48D3-8991-4391BA031BE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06955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E16559-90BC-46B0-8508-E99CAF6319D2}"/>
              </a:ext>
            </a:extLst>
          </p:cNvPr>
          <p:cNvPicPr>
            <a:picLocks noChangeAspect="1"/>
          </p:cNvPicPr>
          <p:nvPr/>
        </p:nvPicPr>
        <p:blipFill>
          <a:blip r:embed="rId3"/>
          <a:stretch>
            <a:fillRect/>
          </a:stretch>
        </p:blipFill>
        <p:spPr>
          <a:xfrm>
            <a:off x="0" y="300789"/>
            <a:ext cx="12192000" cy="6059168"/>
          </a:xfrm>
          <a:prstGeom prst="rect">
            <a:avLst/>
          </a:prstGeom>
        </p:spPr>
      </p:pic>
      <p:pic>
        <p:nvPicPr>
          <p:cNvPr id="5" name="Picture 4">
            <a:extLst>
              <a:ext uri="{FF2B5EF4-FFF2-40B4-BE49-F238E27FC236}">
                <a16:creationId xmlns:a16="http://schemas.microsoft.com/office/drawing/2014/main" id="{A57665F9-A58A-4878-8B06-C40EF234417A}"/>
              </a:ext>
            </a:extLst>
          </p:cNvPr>
          <p:cNvPicPr>
            <a:picLocks noChangeAspect="1"/>
          </p:cNvPicPr>
          <p:nvPr/>
        </p:nvPicPr>
        <p:blipFill>
          <a:blip r:embed="rId4"/>
          <a:stretch>
            <a:fillRect/>
          </a:stretch>
        </p:blipFill>
        <p:spPr>
          <a:xfrm>
            <a:off x="9541388" y="5881967"/>
            <a:ext cx="1085182" cy="829128"/>
          </a:xfrm>
          <a:prstGeom prst="rect">
            <a:avLst/>
          </a:prstGeom>
        </p:spPr>
      </p:pic>
    </p:spTree>
    <p:extLst>
      <p:ext uri="{BB962C8B-B14F-4D97-AF65-F5344CB8AC3E}">
        <p14:creationId xmlns:p14="http://schemas.microsoft.com/office/powerpoint/2010/main" val="2124320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23824"/>
            <a:ext cx="9144000" cy="1143000"/>
          </a:xfrm>
        </p:spPr>
        <p:txBody>
          <a:bodyPr/>
          <a:lstStyle/>
          <a:p>
            <a:r>
              <a:rPr lang="en-US" sz="3000" dirty="0"/>
              <a:t>Extent of floodplain disconnection</a:t>
            </a: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76565" y="879784"/>
            <a:ext cx="4719435" cy="3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B0B50E70-5A8D-4550-91DF-FD209522F5C6}"/>
              </a:ext>
            </a:extLst>
          </p:cNvPr>
          <p:cNvPicPr>
            <a:picLocks noChangeAspect="1"/>
          </p:cNvPicPr>
          <p:nvPr/>
        </p:nvPicPr>
        <p:blipFill>
          <a:blip r:embed="rId4"/>
          <a:stretch>
            <a:fillRect/>
          </a:stretch>
        </p:blipFill>
        <p:spPr>
          <a:xfrm>
            <a:off x="6487354" y="904723"/>
            <a:ext cx="4180646" cy="3133936"/>
          </a:xfrm>
          <a:prstGeom prst="rect">
            <a:avLst/>
          </a:prstGeom>
        </p:spPr>
      </p:pic>
      <p:sp>
        <p:nvSpPr>
          <p:cNvPr id="7" name="Rectangle 6">
            <a:extLst>
              <a:ext uri="{FF2B5EF4-FFF2-40B4-BE49-F238E27FC236}">
                <a16:creationId xmlns:a16="http://schemas.microsoft.com/office/drawing/2014/main" id="{4CC06224-E5BF-4467-9E6D-E3144B858C15}"/>
              </a:ext>
            </a:extLst>
          </p:cNvPr>
          <p:cNvSpPr/>
          <p:nvPr/>
        </p:nvSpPr>
        <p:spPr>
          <a:xfrm>
            <a:off x="6382576" y="5920769"/>
            <a:ext cx="4248638" cy="369332"/>
          </a:xfrm>
          <a:prstGeom prst="rect">
            <a:avLst/>
          </a:prstGeom>
        </p:spPr>
        <p:txBody>
          <a:bodyPr wrap="square">
            <a:spAutoFit/>
          </a:bodyPr>
          <a:lstStyle/>
          <a:p>
            <a:r>
              <a:rPr lang="en-US" dirty="0"/>
              <a:t>“</a:t>
            </a:r>
          </a:p>
        </p:txBody>
      </p:sp>
      <p:sp>
        <p:nvSpPr>
          <p:cNvPr id="9" name="Rectangle 8">
            <a:extLst>
              <a:ext uri="{FF2B5EF4-FFF2-40B4-BE49-F238E27FC236}">
                <a16:creationId xmlns:a16="http://schemas.microsoft.com/office/drawing/2014/main" id="{E0B419B8-E7BA-4DCC-90D2-B85D235AF348}"/>
              </a:ext>
            </a:extLst>
          </p:cNvPr>
          <p:cNvSpPr/>
          <p:nvPr/>
        </p:nvSpPr>
        <p:spPr>
          <a:xfrm>
            <a:off x="918210" y="4160579"/>
            <a:ext cx="10355580" cy="2862322"/>
          </a:xfrm>
          <a:prstGeom prst="rect">
            <a:avLst/>
          </a:prstGeom>
        </p:spPr>
        <p:txBody>
          <a:bodyPr wrap="square">
            <a:spAutoFit/>
          </a:bodyPr>
          <a:lstStyle/>
          <a:p>
            <a:r>
              <a:rPr lang="en-US" dirty="0">
                <a:latin typeface="Calibri" panose="020F0502020204030204" pitchFamily="34" charset="0"/>
              </a:rPr>
              <a:t>What we know:</a:t>
            </a:r>
          </a:p>
          <a:p>
            <a:pPr marL="285750" indent="-285750">
              <a:buFont typeface="Arial" panose="020B0604020202020204" pitchFamily="34" charset="0"/>
              <a:buChar char="•"/>
            </a:pPr>
            <a:r>
              <a:rPr lang="en-US" dirty="0">
                <a:latin typeface="Calibri" panose="020F0502020204030204" pitchFamily="34" charset="0"/>
              </a:rPr>
              <a:t>Nationally, the USACE has almost 15,000 miles of USACE levees in their National Levee Safety Database. That represents 10 percent of levees in the U.S.</a:t>
            </a:r>
          </a:p>
          <a:p>
            <a:pPr marL="742950" lvl="1" indent="-285750">
              <a:buFont typeface="Arial" panose="020B0604020202020204" pitchFamily="34" charset="0"/>
              <a:buChar char="•"/>
            </a:pPr>
            <a:r>
              <a:rPr lang="en-US" dirty="0">
                <a:latin typeface="Calibri" panose="020F0502020204030204" pitchFamily="34" charset="0"/>
              </a:rPr>
              <a:t>~8000 miles in the Upper Mississippi basin</a:t>
            </a:r>
          </a:p>
          <a:p>
            <a:pPr marL="285750" indent="-285750">
              <a:buFont typeface="Arial" panose="020B0604020202020204" pitchFamily="34" charset="0"/>
              <a:buChar char="•"/>
            </a:pPr>
            <a:r>
              <a:rPr lang="en-US" dirty="0">
                <a:latin typeface="Calibri" panose="020F0502020204030204" pitchFamily="34" charset="0"/>
              </a:rPr>
              <a:t>“To this day the amount, location and condition of agricultural levees across the UMRB are poorly documented, although there are nearly 5,000 known drainage districts in Illinois, Iowa, and Wisconsin.”</a:t>
            </a:r>
          </a:p>
          <a:p>
            <a:pPr marL="285750" indent="-285750">
              <a:buFont typeface="Arial" panose="020B0604020202020204" pitchFamily="34" charset="0"/>
              <a:buChar char="•"/>
            </a:pPr>
            <a:r>
              <a:rPr lang="en-US" dirty="0">
                <a:latin typeface="Calibri" panose="020F0502020204030204" pitchFamily="34" charset="0"/>
              </a:rPr>
              <a:t>“Nearly 25% of surface water resources in the state [of Illinois] have been modified directly by channelization and/or levee construction”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9AF04A70-6DF6-42BA-9AEF-BE779E820EDA}"/>
              </a:ext>
            </a:extLst>
          </p:cNvPr>
          <p:cNvPicPr>
            <a:picLocks noChangeAspect="1"/>
          </p:cNvPicPr>
          <p:nvPr/>
        </p:nvPicPr>
        <p:blipFill>
          <a:blip r:embed="rId5"/>
          <a:stretch>
            <a:fillRect/>
          </a:stretch>
        </p:blipFill>
        <p:spPr>
          <a:xfrm>
            <a:off x="9867320" y="6028872"/>
            <a:ext cx="1085182" cy="829128"/>
          </a:xfrm>
          <a:prstGeom prst="rect">
            <a:avLst/>
          </a:prstGeom>
        </p:spPr>
      </p:pic>
      <p:pic>
        <p:nvPicPr>
          <p:cNvPr id="11" name="Picture 10">
            <a:extLst>
              <a:ext uri="{FF2B5EF4-FFF2-40B4-BE49-F238E27FC236}">
                <a16:creationId xmlns:a16="http://schemas.microsoft.com/office/drawing/2014/main" id="{D369AE92-AC48-4518-9C3B-C680B9E2E4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3527470" y="1500446"/>
            <a:ext cx="4765786" cy="3574340"/>
          </a:xfrm>
          <a:prstGeom prst="rect">
            <a:avLst/>
          </a:prstGeom>
        </p:spPr>
      </p:pic>
    </p:spTree>
    <p:extLst>
      <p:ext uri="{BB962C8B-B14F-4D97-AF65-F5344CB8AC3E}">
        <p14:creationId xmlns:p14="http://schemas.microsoft.com/office/powerpoint/2010/main" val="377883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TextBox 2"/>
          <p:cNvSpPr txBox="1"/>
          <p:nvPr/>
        </p:nvSpPr>
        <p:spPr>
          <a:xfrm>
            <a:off x="2057400" y="2590800"/>
            <a:ext cx="8001000" cy="1366528"/>
          </a:xfrm>
          <a:prstGeom prst="rect">
            <a:avLst/>
          </a:prstGeom>
          <a:solidFill>
            <a:schemeClr val="bg1">
              <a:alpha val="60000"/>
            </a:schemeClr>
          </a:solidFill>
        </p:spPr>
        <p:txBody>
          <a:bodyPr wrap="square" rtlCol="0">
            <a:spAutoFit/>
          </a:bodyPr>
          <a:lstStyle/>
          <a:p>
            <a:pPr algn="ctr" fontAlgn="base">
              <a:spcBef>
                <a:spcPct val="20000"/>
              </a:spcBef>
              <a:spcAft>
                <a:spcPct val="0"/>
              </a:spcAft>
            </a:pPr>
            <a:r>
              <a:rPr lang="en-US" sz="3600" b="1" kern="0" dirty="0">
                <a:solidFill>
                  <a:srgbClr val="000000"/>
                </a:solidFill>
                <a:ea typeface="ＭＳ Ｐゴシック" pitchFamily="-107" charset="-128"/>
              </a:rPr>
              <a:t>Strategies for Maximizing Floodplain Benefits </a:t>
            </a:r>
          </a:p>
          <a:p>
            <a:pPr marL="342900" indent="-342900" fontAlgn="base">
              <a:spcBef>
                <a:spcPct val="20000"/>
              </a:spcBef>
              <a:spcAft>
                <a:spcPct val="0"/>
              </a:spcAft>
              <a:buFontTx/>
              <a:buChar char="•"/>
            </a:pPr>
            <a:endParaRPr lang="en-US" sz="900" kern="0" dirty="0">
              <a:solidFill>
                <a:srgbClr val="000000"/>
              </a:solidFill>
              <a:latin typeface="Verdana"/>
              <a:ea typeface="ＭＳ Ｐゴシック" pitchFamily="-107" charset="-128"/>
            </a:endParaRPr>
          </a:p>
        </p:txBody>
      </p:sp>
      <p:sp>
        <p:nvSpPr>
          <p:cNvPr id="2" name="Title 1"/>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2173BF2-1D0D-45AD-9BEF-6E7C9ED4D56C}"/>
              </a:ext>
            </a:extLst>
          </p:cNvPr>
          <p:cNvPicPr>
            <a:picLocks noChangeAspect="1"/>
          </p:cNvPicPr>
          <p:nvPr/>
        </p:nvPicPr>
        <p:blipFill>
          <a:blip r:embed="rId4"/>
          <a:stretch>
            <a:fillRect/>
          </a:stretch>
        </p:blipFill>
        <p:spPr>
          <a:xfrm>
            <a:off x="9582818" y="6028872"/>
            <a:ext cx="1085182" cy="829128"/>
          </a:xfrm>
          <a:prstGeom prst="rect">
            <a:avLst/>
          </a:prstGeom>
        </p:spPr>
      </p:pic>
    </p:spTree>
    <p:extLst>
      <p:ext uri="{BB962C8B-B14F-4D97-AF65-F5344CB8AC3E}">
        <p14:creationId xmlns:p14="http://schemas.microsoft.com/office/powerpoint/2010/main" val="897254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0A0D-E235-4332-8D4C-471723C7C2AB}"/>
              </a:ext>
            </a:extLst>
          </p:cNvPr>
          <p:cNvSpPr>
            <a:spLocks noGrp="1"/>
          </p:cNvSpPr>
          <p:nvPr>
            <p:ph type="title"/>
          </p:nvPr>
        </p:nvSpPr>
        <p:spPr/>
        <p:txBody>
          <a:bodyPr/>
          <a:lstStyle/>
          <a:p>
            <a:r>
              <a:rPr lang="en-US" dirty="0"/>
              <a:t>A note on terminology…</a:t>
            </a:r>
          </a:p>
        </p:txBody>
      </p:sp>
      <p:sp>
        <p:nvSpPr>
          <p:cNvPr id="3" name="Content Placeholder 2">
            <a:extLst>
              <a:ext uri="{FF2B5EF4-FFF2-40B4-BE49-F238E27FC236}">
                <a16:creationId xmlns:a16="http://schemas.microsoft.com/office/drawing/2014/main" id="{F020D540-A526-44C1-86F4-756F51F0BE5F}"/>
              </a:ext>
            </a:extLst>
          </p:cNvPr>
          <p:cNvSpPr>
            <a:spLocks noGrp="1"/>
          </p:cNvSpPr>
          <p:nvPr>
            <p:ph idx="1"/>
          </p:nvPr>
        </p:nvSpPr>
        <p:spPr>
          <a:xfrm>
            <a:off x="986367" y="2770189"/>
            <a:ext cx="3699933" cy="658811"/>
          </a:xfrm>
        </p:spPr>
        <p:txBody>
          <a:bodyPr/>
          <a:lstStyle/>
          <a:p>
            <a:r>
              <a:rPr lang="en-US" dirty="0"/>
              <a:t>Nature-based Approaches</a:t>
            </a:r>
          </a:p>
        </p:txBody>
      </p:sp>
      <p:sp>
        <p:nvSpPr>
          <p:cNvPr id="5" name="Content Placeholder 2">
            <a:extLst>
              <a:ext uri="{FF2B5EF4-FFF2-40B4-BE49-F238E27FC236}">
                <a16:creationId xmlns:a16="http://schemas.microsoft.com/office/drawing/2014/main" id="{D181252F-FC17-4158-A27B-8A3CD68BBFB0}"/>
              </a:ext>
            </a:extLst>
          </p:cNvPr>
          <p:cNvSpPr txBox="1">
            <a:spLocks/>
          </p:cNvSpPr>
          <p:nvPr/>
        </p:nvSpPr>
        <p:spPr bwMode="auto">
          <a:xfrm>
            <a:off x="1904395" y="3864964"/>
            <a:ext cx="3699933" cy="65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ＭＳ Ｐゴシック" pitchFamily="-107" charset="-128"/>
                <a:cs typeface="+mn-cs"/>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Natural Infrastructure</a:t>
            </a:r>
          </a:p>
        </p:txBody>
      </p:sp>
      <p:sp>
        <p:nvSpPr>
          <p:cNvPr id="6" name="Content Placeholder 2">
            <a:extLst>
              <a:ext uri="{FF2B5EF4-FFF2-40B4-BE49-F238E27FC236}">
                <a16:creationId xmlns:a16="http://schemas.microsoft.com/office/drawing/2014/main" id="{0AC9583F-08C8-49C3-B45C-047EFA14FFBB}"/>
              </a:ext>
            </a:extLst>
          </p:cNvPr>
          <p:cNvSpPr txBox="1">
            <a:spLocks/>
          </p:cNvSpPr>
          <p:nvPr/>
        </p:nvSpPr>
        <p:spPr bwMode="auto">
          <a:xfrm>
            <a:off x="986367" y="4974749"/>
            <a:ext cx="3699933" cy="65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ＭＳ Ｐゴシック" pitchFamily="-107" charset="-128"/>
                <a:cs typeface="+mn-cs"/>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Floodplain Restoration</a:t>
            </a:r>
          </a:p>
        </p:txBody>
      </p:sp>
      <p:sp>
        <p:nvSpPr>
          <p:cNvPr id="7" name="Content Placeholder 2">
            <a:extLst>
              <a:ext uri="{FF2B5EF4-FFF2-40B4-BE49-F238E27FC236}">
                <a16:creationId xmlns:a16="http://schemas.microsoft.com/office/drawing/2014/main" id="{4F0B7EDA-11F7-4467-BCE7-D9CD14B22CCE}"/>
              </a:ext>
            </a:extLst>
          </p:cNvPr>
          <p:cNvSpPr txBox="1">
            <a:spLocks/>
          </p:cNvSpPr>
          <p:nvPr/>
        </p:nvSpPr>
        <p:spPr bwMode="auto">
          <a:xfrm>
            <a:off x="7074505" y="3584544"/>
            <a:ext cx="3951514" cy="65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ＭＳ Ｐゴシック" pitchFamily="-107" charset="-128"/>
                <a:cs typeface="+mn-cs"/>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Climate Resilience Projects</a:t>
            </a:r>
          </a:p>
        </p:txBody>
      </p:sp>
      <p:sp>
        <p:nvSpPr>
          <p:cNvPr id="9" name="Content Placeholder 2">
            <a:extLst>
              <a:ext uri="{FF2B5EF4-FFF2-40B4-BE49-F238E27FC236}">
                <a16:creationId xmlns:a16="http://schemas.microsoft.com/office/drawing/2014/main" id="{0AE942F6-F60D-4653-9E0A-49086D2866F4}"/>
              </a:ext>
            </a:extLst>
          </p:cNvPr>
          <p:cNvSpPr txBox="1">
            <a:spLocks/>
          </p:cNvSpPr>
          <p:nvPr/>
        </p:nvSpPr>
        <p:spPr bwMode="auto">
          <a:xfrm>
            <a:off x="2585962" y="5720440"/>
            <a:ext cx="3699933" cy="65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ＭＳ Ｐゴシック" pitchFamily="-107" charset="-128"/>
                <a:cs typeface="+mn-cs"/>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Floodplains by Design</a:t>
            </a:r>
          </a:p>
        </p:txBody>
      </p:sp>
      <p:sp>
        <p:nvSpPr>
          <p:cNvPr id="10" name="Content Placeholder 2">
            <a:extLst>
              <a:ext uri="{FF2B5EF4-FFF2-40B4-BE49-F238E27FC236}">
                <a16:creationId xmlns:a16="http://schemas.microsoft.com/office/drawing/2014/main" id="{FCC78A3D-8854-42FC-98AF-B5B968A1FB0B}"/>
              </a:ext>
            </a:extLst>
          </p:cNvPr>
          <p:cNvSpPr txBox="1">
            <a:spLocks/>
          </p:cNvSpPr>
          <p:nvPr/>
        </p:nvSpPr>
        <p:spPr bwMode="auto">
          <a:xfrm>
            <a:off x="7505700" y="2593182"/>
            <a:ext cx="3699933" cy="65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ＭＳ Ｐゴシック" pitchFamily="-107" charset="-128"/>
                <a:cs typeface="+mn-cs"/>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Room for the River</a:t>
            </a:r>
          </a:p>
        </p:txBody>
      </p:sp>
      <p:sp>
        <p:nvSpPr>
          <p:cNvPr id="11" name="Content Placeholder 2">
            <a:extLst>
              <a:ext uri="{FF2B5EF4-FFF2-40B4-BE49-F238E27FC236}">
                <a16:creationId xmlns:a16="http://schemas.microsoft.com/office/drawing/2014/main" id="{2E5B32F2-B4ED-47B1-A761-35062D25DDB8}"/>
              </a:ext>
            </a:extLst>
          </p:cNvPr>
          <p:cNvSpPr txBox="1">
            <a:spLocks/>
          </p:cNvSpPr>
          <p:nvPr/>
        </p:nvSpPr>
        <p:spPr bwMode="auto">
          <a:xfrm>
            <a:off x="7604881" y="5796815"/>
            <a:ext cx="3699933" cy="65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ＭＳ Ｐゴシック" pitchFamily="-107" charset="-128"/>
                <a:cs typeface="+mn-cs"/>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Nature-Based Solutions</a:t>
            </a:r>
          </a:p>
        </p:txBody>
      </p:sp>
      <p:sp>
        <p:nvSpPr>
          <p:cNvPr id="12" name="Content Placeholder 2">
            <a:extLst>
              <a:ext uri="{FF2B5EF4-FFF2-40B4-BE49-F238E27FC236}">
                <a16:creationId xmlns:a16="http://schemas.microsoft.com/office/drawing/2014/main" id="{9D9FB83C-F21D-4819-8DB2-146E4E059649}"/>
              </a:ext>
            </a:extLst>
          </p:cNvPr>
          <p:cNvSpPr txBox="1">
            <a:spLocks/>
          </p:cNvSpPr>
          <p:nvPr/>
        </p:nvSpPr>
        <p:spPr bwMode="auto">
          <a:xfrm>
            <a:off x="5906106" y="4536533"/>
            <a:ext cx="3699933" cy="65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ＭＳ Ｐゴシック" pitchFamily="-107" charset="-128"/>
                <a:cs typeface="+mn-cs"/>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River Corridor Protection and Restoration</a:t>
            </a:r>
          </a:p>
        </p:txBody>
      </p:sp>
      <p:sp>
        <p:nvSpPr>
          <p:cNvPr id="13" name="Content Placeholder 2">
            <a:extLst>
              <a:ext uri="{FF2B5EF4-FFF2-40B4-BE49-F238E27FC236}">
                <a16:creationId xmlns:a16="http://schemas.microsoft.com/office/drawing/2014/main" id="{F9EDE95F-02BE-4E49-9766-D4F3F40BC056}"/>
              </a:ext>
            </a:extLst>
          </p:cNvPr>
          <p:cNvSpPr txBox="1">
            <a:spLocks/>
          </p:cNvSpPr>
          <p:nvPr/>
        </p:nvSpPr>
        <p:spPr bwMode="auto">
          <a:xfrm>
            <a:off x="3563258" y="3281735"/>
            <a:ext cx="3699933" cy="65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ＭＳ Ｐゴシック" pitchFamily="-107" charset="-128"/>
                <a:cs typeface="+mn-cs"/>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ＭＳ Ｐゴシック" pitchFamily="-107" charset="-128"/>
                <a:cs typeface="+mn-cs"/>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ＭＳ Ｐゴシック" pitchFamily="-107" charset="-128"/>
                <a:cs typeface="+mn-cs"/>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Multi-benefit projects</a:t>
            </a:r>
          </a:p>
        </p:txBody>
      </p:sp>
      <p:sp>
        <p:nvSpPr>
          <p:cNvPr id="14" name="TextBox 13">
            <a:extLst>
              <a:ext uri="{FF2B5EF4-FFF2-40B4-BE49-F238E27FC236}">
                <a16:creationId xmlns:a16="http://schemas.microsoft.com/office/drawing/2014/main" id="{88C94CF4-3421-4BE9-9787-84BB83949EB4}"/>
              </a:ext>
            </a:extLst>
          </p:cNvPr>
          <p:cNvSpPr txBox="1"/>
          <p:nvPr/>
        </p:nvSpPr>
        <p:spPr>
          <a:xfrm>
            <a:off x="1027396" y="2109399"/>
            <a:ext cx="9998992" cy="5170646"/>
          </a:xfrm>
          <a:prstGeom prst="rect">
            <a:avLst/>
          </a:prstGeom>
          <a:solidFill>
            <a:schemeClr val="bg1"/>
          </a:solidFill>
        </p:spPr>
        <p:txBody>
          <a:bodyPr wrap="square" rtlCol="0">
            <a:spAutoFit/>
          </a:bodyPr>
          <a:lstStyle/>
          <a:p>
            <a:pPr algn="ctr"/>
            <a:endParaRPr lang="en-US" sz="6600" dirty="0">
              <a:latin typeface="Calibri" panose="020F0502020204030204" pitchFamily="34" charset="0"/>
            </a:endParaRPr>
          </a:p>
          <a:p>
            <a:pPr algn="ctr"/>
            <a:r>
              <a:rPr lang="en-US" sz="6600" dirty="0">
                <a:latin typeface="Calibri" panose="020F0502020204030204" pitchFamily="34" charset="0"/>
              </a:rPr>
              <a:t>They all include restoration of floodplain functions and benefits</a:t>
            </a:r>
          </a:p>
          <a:p>
            <a:pPr algn="ctr"/>
            <a:endParaRPr lang="en-US" sz="6600" dirty="0">
              <a:latin typeface="Calibri" panose="020F0502020204030204" pitchFamily="34" charset="0"/>
            </a:endParaRPr>
          </a:p>
        </p:txBody>
      </p:sp>
    </p:spTree>
    <p:extLst>
      <p:ext uri="{BB962C8B-B14F-4D97-AF65-F5344CB8AC3E}">
        <p14:creationId xmlns:p14="http://schemas.microsoft.com/office/powerpoint/2010/main" val="235697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2">
      <a:dk1>
        <a:srgbClr val="000000"/>
      </a:dk1>
      <a:lt1>
        <a:srgbClr val="FFFFFF"/>
      </a:lt1>
      <a:dk2>
        <a:srgbClr val="465466"/>
      </a:dk2>
      <a:lt2>
        <a:srgbClr val="BBD7F8"/>
      </a:lt2>
      <a:accent1>
        <a:srgbClr val="5794F7"/>
      </a:accent1>
      <a:accent2>
        <a:srgbClr val="E29F1D"/>
      </a:accent2>
      <a:accent3>
        <a:srgbClr val="FFFFFF"/>
      </a:accent3>
      <a:accent4>
        <a:srgbClr val="000000"/>
      </a:accent4>
      <a:accent5>
        <a:srgbClr val="B4C8FA"/>
      </a:accent5>
      <a:accent6>
        <a:srgbClr val="CD9019"/>
      </a:accent6>
      <a:hlink>
        <a:srgbClr val="00B0F0"/>
      </a:hlink>
      <a:folHlink>
        <a:srgbClr val="0070C0"/>
      </a:folHlink>
    </a:clrScheme>
    <a:fontScheme name="Genesis">
      <a:majorFont>
        <a:latin typeface="Calisto MT"/>
        <a:ea typeface=""/>
        <a:cs typeface=""/>
        <a:font script="Jpan" typeface="ＭＳ 明朝"/>
      </a:majorFont>
      <a:minorFont>
        <a:latin typeface="Calisto MT"/>
        <a:ea typeface=""/>
        <a:cs typeface=""/>
        <a:font script="Jpan" typeface="ＭＳ 明朝"/>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sis 1">
        <a:dk1>
          <a:srgbClr val="000000"/>
        </a:dk1>
        <a:lt1>
          <a:srgbClr val="FFFFFF"/>
        </a:lt1>
        <a:dk2>
          <a:srgbClr val="465466"/>
        </a:dk2>
        <a:lt2>
          <a:srgbClr val="BBD7F8"/>
        </a:lt2>
        <a:accent1>
          <a:srgbClr val="80B606"/>
        </a:accent1>
        <a:accent2>
          <a:srgbClr val="E29F1D"/>
        </a:accent2>
        <a:accent3>
          <a:srgbClr val="FFFFFF"/>
        </a:accent3>
        <a:accent4>
          <a:srgbClr val="000000"/>
        </a:accent4>
        <a:accent5>
          <a:srgbClr val="C0D7AA"/>
        </a:accent5>
        <a:accent6>
          <a:srgbClr val="CD9019"/>
        </a:accent6>
        <a:hlink>
          <a:srgbClr val="00B0F0"/>
        </a:hlink>
        <a:folHlink>
          <a:srgbClr val="0070C0"/>
        </a:folHlink>
      </a:clrScheme>
      <a:clrMap bg1="lt1" tx1="dk1" bg2="lt2" tx2="dk2" accent1="accent1" accent2="accent2" accent3="accent3" accent4="accent4" accent5="accent5" accent6="accent6" hlink="hlink" folHlink="folHlink"/>
    </a:extraClrScheme>
    <a:extraClrScheme>
      <a:clrScheme name="Genesis 2">
        <a:dk1>
          <a:srgbClr val="000000"/>
        </a:dk1>
        <a:lt1>
          <a:srgbClr val="FFFFFF"/>
        </a:lt1>
        <a:dk2>
          <a:srgbClr val="465466"/>
        </a:dk2>
        <a:lt2>
          <a:srgbClr val="BBD7F8"/>
        </a:lt2>
        <a:accent1>
          <a:srgbClr val="5794F7"/>
        </a:accent1>
        <a:accent2>
          <a:srgbClr val="E29F1D"/>
        </a:accent2>
        <a:accent3>
          <a:srgbClr val="FFFFFF"/>
        </a:accent3>
        <a:accent4>
          <a:srgbClr val="000000"/>
        </a:accent4>
        <a:accent5>
          <a:srgbClr val="B4C8FA"/>
        </a:accent5>
        <a:accent6>
          <a:srgbClr val="CD9019"/>
        </a:accent6>
        <a:hlink>
          <a:srgbClr val="00B0F0"/>
        </a:hlink>
        <a:folHlink>
          <a:srgbClr val="007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7_detail">
  <a:themeElements>
    <a:clrScheme name="detai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tai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tai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tai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tai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tai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tai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tai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tai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tai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tai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tai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tai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tai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detail">
  <a:themeElements>
    <a:clrScheme name="detai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tai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tai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tai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tai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tai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tai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tai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tai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tai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tai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tai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tai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tai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themeOverride>
</file>

<file path=ppt/theme/themeOverride2.xml><?xml version="1.0" encoding="utf-8"?>
<a:themeOverride xmlns:a="http://schemas.openxmlformats.org/drawingml/2006/main">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themeOverride>
</file>

<file path=ppt/theme/themeOverride3.xml><?xml version="1.0" encoding="utf-8"?>
<a:themeOverride xmlns:a="http://schemas.openxmlformats.org/drawingml/2006/main">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themeOverride>
</file>

<file path=ppt/theme/themeOverride4.xml><?xml version="1.0" encoding="utf-8"?>
<a:themeOverride xmlns:a="http://schemas.openxmlformats.org/drawingml/2006/main">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themeOverride>
</file>

<file path=ppt/theme/themeOverride5.xml><?xml version="1.0" encoding="utf-8"?>
<a:themeOverride xmlns:a="http://schemas.openxmlformats.org/drawingml/2006/main">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themeOverride>
</file>

<file path=ppt/theme/themeOverride6.xml><?xml version="1.0" encoding="utf-8"?>
<a:themeOverride xmlns:a="http://schemas.openxmlformats.org/drawingml/2006/main">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themeOverride>
</file>

<file path=ppt/theme/themeOverride7.xml><?xml version="1.0" encoding="utf-8"?>
<a:themeOverride xmlns:a="http://schemas.openxmlformats.org/drawingml/2006/main">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themeOverride>
</file>

<file path=docProps/app.xml><?xml version="1.0" encoding="utf-8"?>
<Properties xmlns="http://schemas.openxmlformats.org/officeDocument/2006/extended-properties" xmlns:vt="http://schemas.openxmlformats.org/officeDocument/2006/docPropsVTypes">
  <TotalTime>4808</TotalTime>
  <Words>3144</Words>
  <Application>Microsoft Office PowerPoint</Application>
  <PresentationFormat>Widescreen</PresentationFormat>
  <Paragraphs>318</Paragraphs>
  <Slides>23</Slides>
  <Notes>23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Arial Unicode MS</vt:lpstr>
      <vt:lpstr>ＭＳ Ｐゴシック</vt:lpstr>
      <vt:lpstr>Arial</vt:lpstr>
      <vt:lpstr>Calibri</vt:lpstr>
      <vt:lpstr>Calisto MT</vt:lpstr>
      <vt:lpstr>Times New Roman</vt:lpstr>
      <vt:lpstr>Verdana</vt:lpstr>
      <vt:lpstr>Wingdings</vt:lpstr>
      <vt:lpstr>Genesis</vt:lpstr>
      <vt:lpstr>27_detail</vt:lpstr>
      <vt:lpstr>15_detail</vt:lpstr>
      <vt:lpstr>PowerPoint Presentation</vt:lpstr>
      <vt:lpstr>PowerPoint Presentation</vt:lpstr>
      <vt:lpstr>Overview</vt:lpstr>
      <vt:lpstr>PowerPoint Presentation</vt:lpstr>
      <vt:lpstr>PowerPoint Presentation</vt:lpstr>
      <vt:lpstr>PowerPoint Presentation</vt:lpstr>
      <vt:lpstr>Extent of floodplain disconnection</vt:lpstr>
      <vt:lpstr>PowerPoint Presentation</vt:lpstr>
      <vt:lpstr>A note on terminology…</vt:lpstr>
      <vt:lpstr>Restoring Functional Floodplains </vt:lpstr>
      <vt:lpstr>Floodplain reconnection and restoration techniques</vt:lpstr>
      <vt:lpstr>Basin Level Strategies:  CA Central Valley Flood Plan</vt:lpstr>
      <vt:lpstr>State Level Strategies: Washington State Floodplains By Design</vt:lpstr>
      <vt:lpstr>PowerPoint Presentation</vt:lpstr>
      <vt:lpstr>PowerPoint Presentation</vt:lpstr>
      <vt:lpstr>Trends: New USACE Requirements</vt:lpstr>
      <vt:lpstr>Trends: USACE NNBF Guide</vt:lpstr>
      <vt:lpstr>Trends: Natural Infrastructure in Hazard Mitigation Planning</vt:lpstr>
      <vt:lpstr>Trends: Natural Infrastructure in Hazard Mitigation Planning</vt:lpstr>
      <vt:lpstr>New Tools:  ASFPM Community Rating System  Green Guide</vt:lpstr>
      <vt:lpstr>New Tools: TNC’s Procurement Guide to Nature-Based Solutions</vt:lpstr>
      <vt:lpstr>New Tools:  AR’s Reconnecting Rivers to Floodplains Report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Floodplains for Multiple Benefits   October 2018 Upper Mississippi River Conference Moline, IL</dc:title>
  <dc:creator>Eileen Shader</dc:creator>
  <cp:lastModifiedBy>Eileen Shader</cp:lastModifiedBy>
  <cp:revision>60</cp:revision>
  <dcterms:created xsi:type="dcterms:W3CDTF">2018-10-18T17:43:24Z</dcterms:created>
  <dcterms:modified xsi:type="dcterms:W3CDTF">2018-10-23T22:00:58Z</dcterms:modified>
</cp:coreProperties>
</file>